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344" r:id="rId2"/>
    <p:sldId id="320" r:id="rId3"/>
    <p:sldId id="323" r:id="rId4"/>
    <p:sldId id="322" r:id="rId5"/>
    <p:sldId id="321" r:id="rId6"/>
    <p:sldId id="317" r:id="rId7"/>
    <p:sldId id="319" r:id="rId8"/>
    <p:sldId id="324" r:id="rId9"/>
    <p:sldId id="325" r:id="rId10"/>
    <p:sldId id="340" r:id="rId11"/>
    <p:sldId id="342" r:id="rId12"/>
    <p:sldId id="343" r:id="rId13"/>
    <p:sldId id="341" r:id="rId14"/>
    <p:sldId id="290" r:id="rId15"/>
    <p:sldId id="326" r:id="rId16"/>
    <p:sldId id="334" r:id="rId17"/>
    <p:sldId id="335" r:id="rId18"/>
    <p:sldId id="336" r:id="rId19"/>
    <p:sldId id="308" r:id="rId20"/>
    <p:sldId id="278" r:id="rId21"/>
    <p:sldId id="345" r:id="rId22"/>
    <p:sldId id="27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D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0072" autoAdjust="0"/>
  </p:normalViewPr>
  <p:slideViewPr>
    <p:cSldViewPr snapToGrid="0">
      <p:cViewPr varScale="1">
        <p:scale>
          <a:sx n="54" d="100"/>
          <a:sy n="54" d="100"/>
        </p:scale>
        <p:origin x="1148" y="40"/>
      </p:cViewPr>
      <p:guideLst>
        <p:guide orient="horz" pos="2160"/>
        <p:guide pos="3840"/>
      </p:guideLst>
    </p:cSldViewPr>
  </p:slideViewPr>
  <p:notesTextViewPr>
    <p:cViewPr>
      <p:scale>
        <a:sx n="1" d="1"/>
        <a:sy n="1" d="1"/>
      </p:scale>
      <p:origin x="0" y="0"/>
    </p:cViewPr>
  </p:notesTextViewPr>
  <p:sorterViewPr>
    <p:cViewPr>
      <p:scale>
        <a:sx n="100" d="100"/>
        <a:sy n="100" d="100"/>
      </p:scale>
      <p:origin x="0" y="-237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B033EC-38BF-4AD4-9467-7D2380108C19}" type="datetimeFigureOut">
              <a:rPr lang="en-US" smtClean="0"/>
              <a:t>5/4/2020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9A354F-E8EA-4E4F-BEEB-F269B5F913B6}" type="slidenum">
              <a:rPr lang="en-US" smtClean="0"/>
              <a:t>‹#›</a:t>
            </a:fld>
            <a:endParaRPr lang="en-US"/>
          </a:p>
        </p:txBody>
      </p:sp>
    </p:spTree>
    <p:extLst>
      <p:ext uri="{BB962C8B-B14F-4D97-AF65-F5344CB8AC3E}">
        <p14:creationId xmlns:p14="http://schemas.microsoft.com/office/powerpoint/2010/main" val="1901645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terraform.io/intro/index.html#execution-plans"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www.terraform.io/intro/index.html#change-automation" TargetMode="External"/><Relationship Id="rId4" Type="http://schemas.openxmlformats.org/officeDocument/2006/relationships/hyperlink" Target="https://www.terraform.io/intro/index.html#resource-graph"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9A354F-E8EA-4E4F-BEEB-F269B5F913B6}" type="slidenum">
              <a:rPr lang="en-US" smtClean="0"/>
              <a:t>1</a:t>
            </a:fld>
            <a:endParaRPr lang="en-US"/>
          </a:p>
        </p:txBody>
      </p:sp>
    </p:spTree>
    <p:extLst>
      <p:ext uri="{BB962C8B-B14F-4D97-AF65-F5344CB8AC3E}">
        <p14:creationId xmlns:p14="http://schemas.microsoft.com/office/powerpoint/2010/main" val="2057554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VPC</a:t>
            </a:r>
          </a:p>
          <a:p>
            <a:r>
              <a:rPr lang="en-US" dirty="0"/>
              <a:t>With</a:t>
            </a:r>
            <a:r>
              <a:rPr lang="en-US" baseline="0" dirty="0"/>
              <a:t> high </a:t>
            </a:r>
            <a:r>
              <a:rPr lang="en-US" baseline="0" dirty="0" err="1"/>
              <a:t>avaibility</a:t>
            </a:r>
            <a:endParaRPr lang="en-US" dirty="0"/>
          </a:p>
        </p:txBody>
      </p:sp>
      <p:sp>
        <p:nvSpPr>
          <p:cNvPr id="4" name="Slide Number Placeholder 3"/>
          <p:cNvSpPr>
            <a:spLocks noGrp="1"/>
          </p:cNvSpPr>
          <p:nvPr>
            <p:ph type="sldNum" sz="quarter" idx="10"/>
          </p:nvPr>
        </p:nvSpPr>
        <p:spPr/>
        <p:txBody>
          <a:bodyPr/>
          <a:lstStyle/>
          <a:p>
            <a:fld id="{A79A354F-E8EA-4E4F-BEEB-F269B5F913B6}" type="slidenum">
              <a:rPr lang="en-US" smtClean="0"/>
              <a:t>21</a:t>
            </a:fld>
            <a:endParaRPr lang="en-US"/>
          </a:p>
        </p:txBody>
      </p:sp>
    </p:spTree>
    <p:extLst>
      <p:ext uri="{BB962C8B-B14F-4D97-AF65-F5344CB8AC3E}">
        <p14:creationId xmlns:p14="http://schemas.microsoft.com/office/powerpoint/2010/main" val="3277029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10"/>
          </p:nvPr>
        </p:nvSpPr>
        <p:spPr/>
        <p:txBody>
          <a:bodyPr/>
          <a:lstStyle/>
          <a:p>
            <a:fld id="{A79A354F-E8EA-4E4F-BEEB-F269B5F913B6}" type="slidenum">
              <a:rPr lang="en-US" smtClean="0"/>
              <a:t>22</a:t>
            </a:fld>
            <a:endParaRPr lang="en-US"/>
          </a:p>
        </p:txBody>
      </p:sp>
    </p:spTree>
    <p:extLst>
      <p:ext uri="{BB962C8B-B14F-4D97-AF65-F5344CB8AC3E}">
        <p14:creationId xmlns:p14="http://schemas.microsoft.com/office/powerpoint/2010/main" val="2164751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https://www.terraform.io/intro/index.html</a:t>
            </a:r>
          </a:p>
        </p:txBody>
      </p:sp>
      <p:sp>
        <p:nvSpPr>
          <p:cNvPr id="4" name="Slide Number Placeholder 3"/>
          <p:cNvSpPr>
            <a:spLocks noGrp="1"/>
          </p:cNvSpPr>
          <p:nvPr>
            <p:ph type="sldNum" sz="quarter" idx="10"/>
          </p:nvPr>
        </p:nvSpPr>
        <p:spPr/>
        <p:txBody>
          <a:bodyPr/>
          <a:lstStyle/>
          <a:p>
            <a:fld id="{A79A354F-E8EA-4E4F-BEEB-F269B5F913B6}" type="slidenum">
              <a:rPr lang="en-US" smtClean="0"/>
              <a:t>2</a:t>
            </a:fld>
            <a:endParaRPr lang="en-US"/>
          </a:p>
        </p:txBody>
      </p:sp>
    </p:spTree>
    <p:extLst>
      <p:ext uri="{BB962C8B-B14F-4D97-AF65-F5344CB8AC3E}">
        <p14:creationId xmlns:p14="http://schemas.microsoft.com/office/powerpoint/2010/main" val="2276495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https://www.terraform.io/intro/index.html</a:t>
            </a:r>
          </a:p>
          <a:p>
            <a:endParaRPr lang="en-US" dirty="0"/>
          </a:p>
          <a:p>
            <a:r>
              <a:rPr lang="en-US" sz="1200" b="0" i="0" u="none" strike="noStrike" kern="1200" dirty="0">
                <a:solidFill>
                  <a:schemeClr val="tx1"/>
                </a:solidFill>
                <a:effectLst/>
                <a:latin typeface="+mn-lt"/>
                <a:ea typeface="+mn-ea"/>
                <a:cs typeface="+mn-cs"/>
              </a:rPr>
              <a:t>Infrastructure as Code </a:t>
            </a:r>
          </a:p>
          <a:p>
            <a:r>
              <a:rPr lang="en-US" sz="1200" b="0" i="0" u="none" strike="noStrike" kern="1200" dirty="0">
                <a:solidFill>
                  <a:schemeClr val="tx1"/>
                </a:solidFill>
                <a:effectLst/>
                <a:latin typeface="+mn-lt"/>
                <a:ea typeface="+mn-ea"/>
                <a:cs typeface="+mn-cs"/>
              </a:rPr>
              <a:t>Infrastructure is described using a high-level configuration syntax. This allows a blueprint of your datacenter to be versioned and treated as you would any other code. Additionally, infrastructure can be shared and re-used.</a:t>
            </a:r>
          </a:p>
          <a:p>
            <a:r>
              <a:rPr lang="en-US" sz="1200" b="0" i="0" u="none" strike="noStrike" kern="1200" dirty="0">
                <a:solidFill>
                  <a:schemeClr val="tx1"/>
                </a:solidFill>
                <a:effectLst/>
                <a:latin typeface="+mn-lt"/>
                <a:ea typeface="+mn-ea"/>
                <a:cs typeface="+mn-cs"/>
                <a:hlinkClick r:id="rId3"/>
              </a:rPr>
              <a:t>»</a:t>
            </a:r>
            <a:r>
              <a:rPr lang="en-US" sz="1200" b="0" i="0" u="none" strike="noStrike" kern="1200" dirty="0">
                <a:solidFill>
                  <a:schemeClr val="tx1"/>
                </a:solidFill>
                <a:effectLst/>
                <a:latin typeface="+mn-lt"/>
                <a:ea typeface="+mn-ea"/>
                <a:cs typeface="+mn-cs"/>
              </a:rPr>
              <a:t> Execution Plans </a:t>
            </a:r>
          </a:p>
          <a:p>
            <a:r>
              <a:rPr lang="en-US" sz="1200" b="0" i="0" u="none" strike="noStrike" kern="1200" dirty="0">
                <a:solidFill>
                  <a:schemeClr val="tx1"/>
                </a:solidFill>
                <a:effectLst/>
                <a:latin typeface="+mn-lt"/>
                <a:ea typeface="+mn-ea"/>
                <a:cs typeface="+mn-cs"/>
              </a:rPr>
              <a:t>Terraform has a "planning" step where it generates an </a:t>
            </a:r>
            <a:r>
              <a:rPr lang="en-US" sz="1200" b="0" i="1" u="none" strike="noStrike" kern="1200" dirty="0">
                <a:solidFill>
                  <a:schemeClr val="tx1"/>
                </a:solidFill>
                <a:effectLst/>
                <a:latin typeface="+mn-lt"/>
                <a:ea typeface="+mn-ea"/>
                <a:cs typeface="+mn-cs"/>
              </a:rPr>
              <a:t>execution plan</a:t>
            </a:r>
            <a:r>
              <a:rPr lang="en-US" sz="1200" b="0" i="0" u="none" strike="noStrike" kern="1200" dirty="0">
                <a:solidFill>
                  <a:schemeClr val="tx1"/>
                </a:solidFill>
                <a:effectLst/>
                <a:latin typeface="+mn-lt"/>
                <a:ea typeface="+mn-ea"/>
                <a:cs typeface="+mn-cs"/>
              </a:rPr>
              <a:t>. The execution plan shows what Terraform will do when you call apply. This lets you avoid any surprises when Terraform manipulates infrastructure.</a:t>
            </a:r>
          </a:p>
          <a:p>
            <a:r>
              <a:rPr lang="en-US" sz="1200" b="0" i="0" u="none" strike="noStrike" kern="1200" dirty="0">
                <a:solidFill>
                  <a:schemeClr val="tx1"/>
                </a:solidFill>
                <a:effectLst/>
                <a:latin typeface="+mn-lt"/>
                <a:ea typeface="+mn-ea"/>
                <a:cs typeface="+mn-cs"/>
                <a:hlinkClick r:id="rId4"/>
              </a:rPr>
              <a:t>»</a:t>
            </a:r>
            <a:r>
              <a:rPr lang="en-US" sz="1200" b="0" i="0" u="none" strike="noStrike" kern="1200" dirty="0">
                <a:solidFill>
                  <a:schemeClr val="tx1"/>
                </a:solidFill>
                <a:effectLst/>
                <a:latin typeface="+mn-lt"/>
                <a:ea typeface="+mn-ea"/>
                <a:cs typeface="+mn-cs"/>
              </a:rPr>
              <a:t> Resource Graph </a:t>
            </a:r>
          </a:p>
          <a:p>
            <a:r>
              <a:rPr lang="en-US" sz="1200" b="0" i="0" u="none" strike="noStrike" kern="1200" dirty="0">
                <a:solidFill>
                  <a:schemeClr val="tx1"/>
                </a:solidFill>
                <a:effectLst/>
                <a:latin typeface="+mn-lt"/>
                <a:ea typeface="+mn-ea"/>
                <a:cs typeface="+mn-cs"/>
              </a:rPr>
              <a:t>Terraform builds a graph of all your resources, and parallelizes the creation and modification of any non-dependent resources. Because of this, Terraform builds infrastructure as efficiently as possible, and operators get insight into dependencies in their infrastructure.</a:t>
            </a:r>
          </a:p>
          <a:p>
            <a:r>
              <a:rPr lang="en-US" sz="1200" b="0" i="0" u="none" strike="noStrike" kern="1200" dirty="0">
                <a:solidFill>
                  <a:schemeClr val="tx1"/>
                </a:solidFill>
                <a:effectLst/>
                <a:latin typeface="+mn-lt"/>
                <a:ea typeface="+mn-ea"/>
                <a:cs typeface="+mn-cs"/>
                <a:hlinkClick r:id="rId5"/>
              </a:rPr>
              <a:t>»</a:t>
            </a:r>
            <a:r>
              <a:rPr lang="en-US" sz="1200" b="0" i="0" u="none" strike="noStrike" kern="1200" dirty="0">
                <a:solidFill>
                  <a:schemeClr val="tx1"/>
                </a:solidFill>
                <a:effectLst/>
                <a:latin typeface="+mn-lt"/>
                <a:ea typeface="+mn-ea"/>
                <a:cs typeface="+mn-cs"/>
              </a:rPr>
              <a:t> Change Automation </a:t>
            </a:r>
          </a:p>
          <a:p>
            <a:r>
              <a:rPr lang="en-US" sz="1200" b="0" i="0" u="none" strike="noStrike" kern="1200" dirty="0">
                <a:solidFill>
                  <a:schemeClr val="tx1"/>
                </a:solidFill>
                <a:effectLst/>
                <a:latin typeface="+mn-lt"/>
                <a:ea typeface="+mn-ea"/>
                <a:cs typeface="+mn-cs"/>
              </a:rPr>
              <a:t>Complex </a:t>
            </a:r>
            <a:r>
              <a:rPr lang="en-US" sz="1200" b="0" i="0" u="none" strike="noStrike" kern="1200" dirty="0" err="1">
                <a:solidFill>
                  <a:schemeClr val="tx1"/>
                </a:solidFill>
                <a:effectLst/>
                <a:latin typeface="+mn-lt"/>
                <a:ea typeface="+mn-ea"/>
                <a:cs typeface="+mn-cs"/>
              </a:rPr>
              <a:t>changesets</a:t>
            </a:r>
            <a:r>
              <a:rPr lang="en-US" sz="1200" b="0" i="0" u="none" strike="noStrike" kern="1200" dirty="0">
                <a:solidFill>
                  <a:schemeClr val="tx1"/>
                </a:solidFill>
                <a:effectLst/>
                <a:latin typeface="+mn-lt"/>
                <a:ea typeface="+mn-ea"/>
                <a:cs typeface="+mn-cs"/>
              </a:rPr>
              <a:t> can be applied to your infrastructure with minimal human interaction. With the previously mentioned execution plan and resource graph, you know exactly what Terraform will change and in what order, avoiding many possible human errors.</a:t>
            </a:r>
          </a:p>
          <a:p>
            <a:endParaRPr lang="en-US" dirty="0"/>
          </a:p>
        </p:txBody>
      </p:sp>
      <p:sp>
        <p:nvSpPr>
          <p:cNvPr id="4" name="Slide Number Placeholder 3"/>
          <p:cNvSpPr>
            <a:spLocks noGrp="1"/>
          </p:cNvSpPr>
          <p:nvPr>
            <p:ph type="sldNum" sz="quarter" idx="10"/>
          </p:nvPr>
        </p:nvSpPr>
        <p:spPr/>
        <p:txBody>
          <a:bodyPr/>
          <a:lstStyle/>
          <a:p>
            <a:fld id="{A79A354F-E8EA-4E4F-BEEB-F269B5F913B6}" type="slidenum">
              <a:rPr lang="en-US" smtClean="0"/>
              <a:t>3</a:t>
            </a:fld>
            <a:endParaRPr lang="en-US"/>
          </a:p>
        </p:txBody>
      </p:sp>
    </p:spTree>
    <p:extLst>
      <p:ext uri="{BB962C8B-B14F-4D97-AF65-F5344CB8AC3E}">
        <p14:creationId xmlns:p14="http://schemas.microsoft.com/office/powerpoint/2010/main" val="1153227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9A354F-E8EA-4E4F-BEEB-F269B5F913B6}" type="slidenum">
              <a:rPr lang="en-US" smtClean="0"/>
              <a:t>4</a:t>
            </a:fld>
            <a:endParaRPr lang="en-US"/>
          </a:p>
        </p:txBody>
      </p:sp>
    </p:spTree>
    <p:extLst>
      <p:ext uri="{BB962C8B-B14F-4D97-AF65-F5344CB8AC3E}">
        <p14:creationId xmlns:p14="http://schemas.microsoft.com/office/powerpoint/2010/main" val="479292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https://blog.gruntwork.io/why-we-use-terraform-and-not-chef-puppet-ansible-saltstack-or-cloudformation-7989dad2865c</a:t>
            </a:r>
          </a:p>
        </p:txBody>
      </p:sp>
      <p:sp>
        <p:nvSpPr>
          <p:cNvPr id="4" name="Slide Number Placeholder 3"/>
          <p:cNvSpPr>
            <a:spLocks noGrp="1"/>
          </p:cNvSpPr>
          <p:nvPr>
            <p:ph type="sldNum" sz="quarter" idx="10"/>
          </p:nvPr>
        </p:nvSpPr>
        <p:spPr/>
        <p:txBody>
          <a:bodyPr/>
          <a:lstStyle/>
          <a:p>
            <a:fld id="{A79A354F-E8EA-4E4F-BEEB-F269B5F913B6}" type="slidenum">
              <a:rPr lang="en-US" smtClean="0"/>
              <a:t>5</a:t>
            </a:fld>
            <a:endParaRPr lang="en-US"/>
          </a:p>
        </p:txBody>
      </p:sp>
    </p:spTree>
    <p:extLst>
      <p:ext uri="{BB962C8B-B14F-4D97-AF65-F5344CB8AC3E}">
        <p14:creationId xmlns:p14="http://schemas.microsoft.com/office/powerpoint/2010/main" val="3832824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IAM</a:t>
            </a:r>
          </a:p>
          <a:p>
            <a:r>
              <a:rPr lang="en-US" dirty="0"/>
              <a:t>Access key</a:t>
            </a:r>
          </a:p>
          <a:p>
            <a:r>
              <a:rPr lang="en-US" dirty="0"/>
              <a:t>Secret key</a:t>
            </a:r>
          </a:p>
          <a:p>
            <a:endParaRPr lang="en-US" dirty="0"/>
          </a:p>
        </p:txBody>
      </p:sp>
      <p:sp>
        <p:nvSpPr>
          <p:cNvPr id="4" name="Slide Number Placeholder 3"/>
          <p:cNvSpPr>
            <a:spLocks noGrp="1"/>
          </p:cNvSpPr>
          <p:nvPr>
            <p:ph type="sldNum" sz="quarter" idx="10"/>
          </p:nvPr>
        </p:nvSpPr>
        <p:spPr/>
        <p:txBody>
          <a:bodyPr/>
          <a:lstStyle/>
          <a:p>
            <a:fld id="{A79A354F-E8EA-4E4F-BEEB-F269B5F913B6}" type="slidenum">
              <a:rPr lang="en-US" smtClean="0"/>
              <a:t>16</a:t>
            </a:fld>
            <a:endParaRPr lang="en-US"/>
          </a:p>
        </p:txBody>
      </p:sp>
    </p:spTree>
    <p:extLst>
      <p:ext uri="{BB962C8B-B14F-4D97-AF65-F5344CB8AC3E}">
        <p14:creationId xmlns:p14="http://schemas.microsoft.com/office/powerpoint/2010/main" val="752818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VPC</a:t>
            </a:r>
          </a:p>
        </p:txBody>
      </p:sp>
      <p:sp>
        <p:nvSpPr>
          <p:cNvPr id="4" name="Slide Number Placeholder 3"/>
          <p:cNvSpPr>
            <a:spLocks noGrp="1"/>
          </p:cNvSpPr>
          <p:nvPr>
            <p:ph type="sldNum" sz="quarter" idx="10"/>
          </p:nvPr>
        </p:nvSpPr>
        <p:spPr/>
        <p:txBody>
          <a:bodyPr/>
          <a:lstStyle/>
          <a:p>
            <a:fld id="{A79A354F-E8EA-4E4F-BEEB-F269B5F913B6}" type="slidenum">
              <a:rPr lang="en-US" smtClean="0"/>
              <a:t>17</a:t>
            </a:fld>
            <a:endParaRPr lang="en-US"/>
          </a:p>
        </p:txBody>
      </p:sp>
    </p:spTree>
    <p:extLst>
      <p:ext uri="{BB962C8B-B14F-4D97-AF65-F5344CB8AC3E}">
        <p14:creationId xmlns:p14="http://schemas.microsoft.com/office/powerpoint/2010/main" val="4038508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VPC</a:t>
            </a:r>
          </a:p>
          <a:p>
            <a:r>
              <a:rPr lang="en-US" dirty="0"/>
              <a:t>With</a:t>
            </a:r>
            <a:r>
              <a:rPr lang="en-US" baseline="0" dirty="0"/>
              <a:t> high </a:t>
            </a:r>
            <a:r>
              <a:rPr lang="en-US" baseline="0" dirty="0" err="1"/>
              <a:t>avaibility</a:t>
            </a:r>
            <a:endParaRPr lang="en-US" dirty="0"/>
          </a:p>
        </p:txBody>
      </p:sp>
      <p:sp>
        <p:nvSpPr>
          <p:cNvPr id="4" name="Slide Number Placeholder 3"/>
          <p:cNvSpPr>
            <a:spLocks noGrp="1"/>
          </p:cNvSpPr>
          <p:nvPr>
            <p:ph type="sldNum" sz="quarter" idx="10"/>
          </p:nvPr>
        </p:nvSpPr>
        <p:spPr/>
        <p:txBody>
          <a:bodyPr/>
          <a:lstStyle/>
          <a:p>
            <a:fld id="{A79A354F-E8EA-4E4F-BEEB-F269B5F913B6}" type="slidenum">
              <a:rPr lang="en-US" smtClean="0"/>
              <a:t>18</a:t>
            </a:fld>
            <a:endParaRPr lang="en-US"/>
          </a:p>
        </p:txBody>
      </p:sp>
    </p:spTree>
    <p:extLst>
      <p:ext uri="{BB962C8B-B14F-4D97-AF65-F5344CB8AC3E}">
        <p14:creationId xmlns:p14="http://schemas.microsoft.com/office/powerpoint/2010/main" val="3277029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9A354F-E8EA-4E4F-BEEB-F269B5F913B6}" type="slidenum">
              <a:rPr lang="en-US" smtClean="0"/>
              <a:t>19</a:t>
            </a:fld>
            <a:endParaRPr lang="en-US"/>
          </a:p>
        </p:txBody>
      </p:sp>
    </p:spTree>
    <p:extLst>
      <p:ext uri="{BB962C8B-B14F-4D97-AF65-F5344CB8AC3E}">
        <p14:creationId xmlns:p14="http://schemas.microsoft.com/office/powerpoint/2010/main" val="2025515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5/4/2020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gs>
            <a:gs pos="0">
              <a:schemeClr val="tx1"/>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5/4/2020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10.vml"/><Relationship Id="rId5" Type="http://schemas.openxmlformats.org/officeDocument/2006/relationships/image" Target="../media/image7.png"/><Relationship Id="rId4" Type="http://schemas.openxmlformats.org/officeDocument/2006/relationships/image" Target="../media/image1.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xml"/><Relationship Id="rId1" Type="http://schemas.openxmlformats.org/officeDocument/2006/relationships/vmlDrawing" Target="../drawings/vmlDrawing11.vml"/><Relationship Id="rId4" Type="http://schemas.openxmlformats.org/officeDocument/2006/relationships/image" Target="../media/image1.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xml"/><Relationship Id="rId1" Type="http://schemas.openxmlformats.org/officeDocument/2006/relationships/vmlDrawing" Target="../drawings/vmlDrawing12.vml"/><Relationship Id="rId4" Type="http://schemas.openxmlformats.org/officeDocument/2006/relationships/image" Target="../media/image1.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xml"/><Relationship Id="rId1" Type="http://schemas.openxmlformats.org/officeDocument/2006/relationships/vmlDrawing" Target="../drawings/vmlDrawing13.vml"/><Relationship Id="rId4" Type="http://schemas.openxmlformats.org/officeDocument/2006/relationships/image" Target="../media/image1.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xml"/><Relationship Id="rId1" Type="http://schemas.openxmlformats.org/officeDocument/2006/relationships/vmlDrawing" Target="../drawings/vmlDrawing14.vml"/><Relationship Id="rId5" Type="http://schemas.openxmlformats.org/officeDocument/2006/relationships/image" Target="../media/image8.png"/><Relationship Id="rId4" Type="http://schemas.openxmlformats.org/officeDocument/2006/relationships/image" Target="../media/image1.wmf"/></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vmlDrawing" Target="../drawings/vmlDrawing15.vml"/><Relationship Id="rId5" Type="http://schemas.openxmlformats.org/officeDocument/2006/relationships/image" Target="../media/image1.wmf"/><Relationship Id="rId4"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image" Target="../media/image10.png"/><Relationship Id="rId5" Type="http://schemas.openxmlformats.org/officeDocument/2006/relationships/image" Target="../media/image1.wmf"/><Relationship Id="rId4" Type="http://schemas.openxmlformats.org/officeDocument/2006/relationships/oleObject" Target="../embeddings/oleObject16.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image" Target="../media/image11.png"/><Relationship Id="rId5" Type="http://schemas.openxmlformats.org/officeDocument/2006/relationships/image" Target="../media/image1.wmf"/><Relationship Id="rId4" Type="http://schemas.openxmlformats.org/officeDocument/2006/relationships/oleObject" Target="../embeddings/oleObject17.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vmlDrawing" Target="../drawings/vmlDrawing18.vml"/><Relationship Id="rId6" Type="http://schemas.openxmlformats.org/officeDocument/2006/relationships/image" Target="../media/image12.png"/><Relationship Id="rId5" Type="http://schemas.openxmlformats.org/officeDocument/2006/relationships/image" Target="../media/image1.wmf"/><Relationship Id="rId4" Type="http://schemas.openxmlformats.org/officeDocument/2006/relationships/oleObject" Target="../embeddings/oleObject18.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image" Target="../media/image1.wmf"/><Relationship Id="rId5" Type="http://schemas.openxmlformats.org/officeDocument/2006/relationships/oleObject" Target="../embeddings/oleObject19.bin"/><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mlDrawing" Target="../drawings/vmlDrawing2.vml"/><Relationship Id="rId1" Type="http://schemas.openxmlformats.org/officeDocument/2006/relationships/themeOverride" Target="../theme/themeOverride1.xml"/><Relationship Id="rId6" Type="http://schemas.openxmlformats.org/officeDocument/2006/relationships/image" Target="../media/image1.wmf"/><Relationship Id="rId5" Type="http://schemas.openxmlformats.org/officeDocument/2006/relationships/oleObject" Target="../embeddings/oleObject2.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image" Target="../media/image12.png"/><Relationship Id="rId5" Type="http://schemas.openxmlformats.org/officeDocument/2006/relationships/image" Target="../media/image1.wmf"/><Relationship Id="rId4" Type="http://schemas.openxmlformats.org/officeDocument/2006/relationships/oleObject" Target="../embeddings/oleObject20.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mlDrawing" Target="../drawings/vmlDrawing3.vml"/><Relationship Id="rId1" Type="http://schemas.openxmlformats.org/officeDocument/2006/relationships/themeOverride" Target="../theme/themeOverride2.xml"/><Relationship Id="rId6" Type="http://schemas.openxmlformats.org/officeDocument/2006/relationships/image" Target="../media/image1.w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wmf"/><Relationship Id="rId2" Type="http://schemas.openxmlformats.org/officeDocument/2006/relationships/vmlDrawing" Target="../drawings/vmlDrawing4.vml"/><Relationship Id="rId1" Type="http://schemas.openxmlformats.org/officeDocument/2006/relationships/themeOverride" Target="../theme/themeOverride3.xml"/><Relationship Id="rId6" Type="http://schemas.openxmlformats.org/officeDocument/2006/relationships/oleObject" Target="../embeddings/oleObject4.bin"/><Relationship Id="rId5" Type="http://schemas.openxmlformats.org/officeDocument/2006/relationships/hyperlink" Target="https://aws.amazon.com/blogs/apn/terraform-beyond-the-basics-with-aws/"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vmlDrawing" Target="../drawings/vmlDrawing5.vml"/><Relationship Id="rId1" Type="http://schemas.openxmlformats.org/officeDocument/2006/relationships/themeOverride" Target="../theme/themeOverride4.xml"/><Relationship Id="rId6" Type="http://schemas.openxmlformats.org/officeDocument/2006/relationships/image" Target="../media/image1.wmf"/><Relationship Id="rId5" Type="http://schemas.openxmlformats.org/officeDocument/2006/relationships/oleObject" Target="../embeddings/oleObject5.bin"/><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1.wmf"/><Relationship Id="rId4" Type="http://schemas.openxmlformats.org/officeDocument/2006/relationships/oleObject" Target="../embeddings/oleObject6.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7.vml"/><Relationship Id="rId5" Type="http://schemas.openxmlformats.org/officeDocument/2006/relationships/image" Target="../media/image6.png"/><Relationship Id="rId4" Type="http://schemas.openxmlformats.org/officeDocument/2006/relationships/image" Target="../media/image1.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8.vml"/><Relationship Id="rId4" Type="http://schemas.openxmlformats.org/officeDocument/2006/relationships/image" Target="../media/image1.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9.vml"/><Relationship Id="rId4" Type="http://schemas.openxmlformats.org/officeDocument/2006/relationships/image" Target="../media/image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684209" y="1484007"/>
            <a:ext cx="11479656" cy="52953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itle 1"/>
          <p:cNvSpPr txBox="1">
            <a:spLocks/>
          </p:cNvSpPr>
          <p:nvPr/>
        </p:nvSpPr>
        <p:spPr>
          <a:xfrm>
            <a:off x="684211" y="685800"/>
            <a:ext cx="11507789" cy="717998"/>
          </a:xfrm>
          <a:prstGeom prst="rect">
            <a:avLst/>
          </a:prstGeom>
          <a:solidFill>
            <a:srgbClr val="003DB8"/>
          </a:solidFill>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rmAutofit fontScale="90000" lnSpcReduction="10000"/>
          </a:bodyPr>
          <a:lstStyle>
            <a:lvl1pPr algn="l" defTabSz="457200" rtl="0" eaLnBrk="1" latinLnBrk="0" hangingPunct="1">
              <a:spcBef>
                <a:spcPct val="0"/>
              </a:spcBef>
              <a:buNone/>
              <a:defRPr sz="4800" kern="1200" cap="all">
                <a:ln w="3175" cmpd="sng">
                  <a:noFill/>
                </a:ln>
                <a:solidFill>
                  <a:schemeClr val="lt1"/>
                </a:solidFill>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r>
              <a:rPr lang="en-US" dirty="0">
                <a:solidFill>
                  <a:schemeClr val="tx1"/>
                </a:solidFill>
              </a:rPr>
              <a:t>Terraform</a:t>
            </a:r>
          </a:p>
        </p:txBody>
      </p:sp>
      <p:graphicFrame>
        <p:nvGraphicFramePr>
          <p:cNvPr id="5" name="Object 4"/>
          <p:cNvGraphicFramePr>
            <a:graphicFrameLocks noChangeAspect="1"/>
          </p:cNvGraphicFramePr>
          <p:nvPr/>
        </p:nvGraphicFramePr>
        <p:xfrm>
          <a:off x="11377862" y="78623"/>
          <a:ext cx="749968" cy="526968"/>
        </p:xfrm>
        <a:graphic>
          <a:graphicData uri="http://schemas.openxmlformats.org/presentationml/2006/ole">
            <mc:AlternateContent xmlns:mc="http://schemas.openxmlformats.org/markup-compatibility/2006">
              <mc:Choice xmlns:v="urn:schemas-microsoft-com:vml" Requires="v">
                <p:oleObj spid="_x0000_s31749" name="Bitmap Image" r:id="rId6" imgW="990720" imgH="1171440" progId="Paint.Picture">
                  <p:embed/>
                </p:oleObj>
              </mc:Choice>
              <mc:Fallback>
                <p:oleObj name="Bitmap Image" r:id="rId6" imgW="990720" imgH="1171440" progId="Paint.Picture">
                  <p:embed/>
                  <p:pic>
                    <p:nvPicPr>
                      <p:cNvPr id="5" name="Object 4"/>
                      <p:cNvPicPr/>
                      <p:nvPr/>
                    </p:nvPicPr>
                    <p:blipFill>
                      <a:blip r:embed="rId7"/>
                      <a:stretch>
                        <a:fillRect/>
                      </a:stretch>
                    </p:blipFill>
                    <p:spPr>
                      <a:xfrm>
                        <a:off x="11377862" y="78623"/>
                        <a:ext cx="749968" cy="526968"/>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2DF48160-C247-4291-8F91-77D82C720D69}"/>
              </a:ext>
            </a:extLst>
          </p:cNvPr>
          <p:cNvSpPr txBox="1"/>
          <p:nvPr/>
        </p:nvSpPr>
        <p:spPr>
          <a:xfrm rot="20302122">
            <a:off x="1876302" y="1560319"/>
            <a:ext cx="855024" cy="2308324"/>
          </a:xfrm>
          <a:prstGeom prst="rect">
            <a:avLst/>
          </a:prstGeom>
          <a:noFill/>
        </p:spPr>
        <p:txBody>
          <a:bodyPr wrap="square" rtlCol="0">
            <a:spAutoFit/>
          </a:bodyPr>
          <a:lstStyle/>
          <a:p>
            <a:r>
              <a:rPr lang="en-IN" dirty="0"/>
              <a:t>B</a:t>
            </a:r>
          </a:p>
          <a:p>
            <a:r>
              <a:rPr lang="en-IN" dirty="0"/>
              <a:t>Y</a:t>
            </a:r>
          </a:p>
          <a:p>
            <a:endParaRPr lang="en-IN" dirty="0"/>
          </a:p>
          <a:p>
            <a:r>
              <a:rPr lang="en-IN" dirty="0"/>
              <a:t>K</a:t>
            </a:r>
          </a:p>
          <a:p>
            <a:r>
              <a:rPr lang="en-IN" dirty="0"/>
              <a:t>U</a:t>
            </a:r>
          </a:p>
          <a:p>
            <a:r>
              <a:rPr lang="en-IN" dirty="0"/>
              <a:t>M</a:t>
            </a:r>
          </a:p>
          <a:p>
            <a:r>
              <a:rPr lang="en-IN" dirty="0"/>
              <a:t>A</a:t>
            </a:r>
          </a:p>
          <a:p>
            <a:r>
              <a:rPr lang="en-IN" dirty="0"/>
              <a:t>R</a:t>
            </a:r>
          </a:p>
        </p:txBody>
      </p:sp>
      <p:sp>
        <p:nvSpPr>
          <p:cNvPr id="10" name="TextBox 9">
            <a:extLst>
              <a:ext uri="{FF2B5EF4-FFF2-40B4-BE49-F238E27FC236}">
                <a16:creationId xmlns:a16="http://schemas.microsoft.com/office/drawing/2014/main" id="{01787B7B-F3AE-416F-A07D-8AB4C114361B}"/>
              </a:ext>
            </a:extLst>
          </p:cNvPr>
          <p:cNvSpPr txBox="1"/>
          <p:nvPr/>
        </p:nvSpPr>
        <p:spPr>
          <a:xfrm rot="790205">
            <a:off x="9539111" y="1748942"/>
            <a:ext cx="855024" cy="2308324"/>
          </a:xfrm>
          <a:prstGeom prst="rect">
            <a:avLst/>
          </a:prstGeom>
          <a:noFill/>
        </p:spPr>
        <p:txBody>
          <a:bodyPr wrap="square" rtlCol="0">
            <a:spAutoFit/>
          </a:bodyPr>
          <a:lstStyle/>
          <a:p>
            <a:r>
              <a:rPr lang="en-IN" dirty="0"/>
              <a:t>B</a:t>
            </a:r>
          </a:p>
          <a:p>
            <a:r>
              <a:rPr lang="en-IN" dirty="0"/>
              <a:t>Y</a:t>
            </a:r>
          </a:p>
          <a:p>
            <a:endParaRPr lang="en-IN" dirty="0"/>
          </a:p>
          <a:p>
            <a:r>
              <a:rPr lang="en-IN" dirty="0"/>
              <a:t>K</a:t>
            </a:r>
          </a:p>
          <a:p>
            <a:r>
              <a:rPr lang="en-IN" dirty="0"/>
              <a:t>U</a:t>
            </a:r>
          </a:p>
          <a:p>
            <a:r>
              <a:rPr lang="en-IN" dirty="0"/>
              <a:t>M</a:t>
            </a:r>
          </a:p>
          <a:p>
            <a:r>
              <a:rPr lang="en-IN" dirty="0"/>
              <a:t>A</a:t>
            </a:r>
          </a:p>
          <a:p>
            <a:r>
              <a:rPr lang="en-IN" dirty="0"/>
              <a:t>R</a:t>
            </a:r>
          </a:p>
        </p:txBody>
      </p:sp>
    </p:spTree>
    <p:extLst>
      <p:ext uri="{BB962C8B-B14F-4D97-AF65-F5344CB8AC3E}">
        <p14:creationId xmlns:p14="http://schemas.microsoft.com/office/powerpoint/2010/main" val="351297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1" y="685800"/>
            <a:ext cx="11507789" cy="717998"/>
          </a:xfrm>
          <a:solidFill>
            <a:srgbClr val="003DB8"/>
          </a:solidFill>
          <a:effectLst/>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Autofit/>
          </a:bodyPr>
          <a:lstStyle/>
          <a:p>
            <a:r>
              <a:rPr lang="en-US" sz="2800" dirty="0"/>
              <a:t>Verifying the Installation </a:t>
            </a:r>
          </a:p>
        </p:txBody>
      </p:sp>
      <p:graphicFrame>
        <p:nvGraphicFramePr>
          <p:cNvPr id="7" name="Object 6"/>
          <p:cNvGraphicFramePr>
            <a:graphicFrameLocks noChangeAspect="1"/>
          </p:cNvGraphicFramePr>
          <p:nvPr>
            <p:extLst>
              <p:ext uri="{D42A27DB-BD31-4B8C-83A1-F6EECF244321}">
                <p14:modId xmlns:p14="http://schemas.microsoft.com/office/powerpoint/2010/main" val="3054301622"/>
              </p:ext>
            </p:extLst>
          </p:nvPr>
        </p:nvGraphicFramePr>
        <p:xfrm>
          <a:off x="11377862" y="78623"/>
          <a:ext cx="749968" cy="526968"/>
        </p:xfrm>
        <a:graphic>
          <a:graphicData uri="http://schemas.openxmlformats.org/presentationml/2006/ole">
            <mc:AlternateContent xmlns:mc="http://schemas.openxmlformats.org/markup-compatibility/2006">
              <mc:Choice xmlns:v="urn:schemas-microsoft-com:vml" Requires="v">
                <p:oleObj spid="_x0000_s27676" name="Bitmap Image" r:id="rId3" imgW="990720" imgH="1171440" progId="Paint.Picture">
                  <p:embed/>
                </p:oleObj>
              </mc:Choice>
              <mc:Fallback>
                <p:oleObj name="Bitmap Image" r:id="rId3" imgW="990720" imgH="1171440" progId="Paint.Picture">
                  <p:embed/>
                  <p:pic>
                    <p:nvPicPr>
                      <p:cNvPr id="0" name=""/>
                      <p:cNvPicPr/>
                      <p:nvPr/>
                    </p:nvPicPr>
                    <p:blipFill>
                      <a:blip r:embed="rId4"/>
                      <a:stretch>
                        <a:fillRect/>
                      </a:stretch>
                    </p:blipFill>
                    <p:spPr>
                      <a:xfrm>
                        <a:off x="11377862" y="78623"/>
                        <a:ext cx="749968" cy="526968"/>
                      </a:xfrm>
                      <a:prstGeom prst="rect">
                        <a:avLst/>
                      </a:prstGeom>
                    </p:spPr>
                  </p:pic>
                </p:oleObj>
              </mc:Fallback>
            </mc:AlternateContent>
          </a:graphicData>
        </a:graphic>
      </p:graphicFrame>
      <p:pic>
        <p:nvPicPr>
          <p:cNvPr id="6" name="Picture 5"/>
          <p:cNvPicPr>
            <a:picLocks noChangeAspect="1"/>
          </p:cNvPicPr>
          <p:nvPr/>
        </p:nvPicPr>
        <p:blipFill>
          <a:blip r:embed="rId5"/>
          <a:stretch>
            <a:fillRect/>
          </a:stretch>
        </p:blipFill>
        <p:spPr>
          <a:xfrm>
            <a:off x="684211" y="1613235"/>
            <a:ext cx="9507539" cy="3581910"/>
          </a:xfrm>
          <a:prstGeom prst="rect">
            <a:avLst/>
          </a:prstGeom>
        </p:spPr>
      </p:pic>
    </p:spTree>
    <p:extLst>
      <p:ext uri="{BB962C8B-B14F-4D97-AF65-F5344CB8AC3E}">
        <p14:creationId xmlns:p14="http://schemas.microsoft.com/office/powerpoint/2010/main" val="3058526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1" y="685800"/>
            <a:ext cx="11507789" cy="717998"/>
          </a:xfrm>
          <a:solidFill>
            <a:srgbClr val="003DB8"/>
          </a:solidFill>
          <a:effectLst/>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Autofit/>
          </a:bodyPr>
          <a:lstStyle/>
          <a:p>
            <a:r>
              <a:rPr lang="en-US" sz="2800" dirty="0"/>
              <a:t>Terraform Common commands</a:t>
            </a:r>
          </a:p>
        </p:txBody>
      </p:sp>
      <p:graphicFrame>
        <p:nvGraphicFramePr>
          <p:cNvPr id="7" name="Object 6"/>
          <p:cNvGraphicFramePr>
            <a:graphicFrameLocks noChangeAspect="1"/>
          </p:cNvGraphicFramePr>
          <p:nvPr>
            <p:extLst>
              <p:ext uri="{D42A27DB-BD31-4B8C-83A1-F6EECF244321}">
                <p14:modId xmlns:p14="http://schemas.microsoft.com/office/powerpoint/2010/main" val="3054301622"/>
              </p:ext>
            </p:extLst>
          </p:nvPr>
        </p:nvGraphicFramePr>
        <p:xfrm>
          <a:off x="11377862" y="78623"/>
          <a:ext cx="749968" cy="526968"/>
        </p:xfrm>
        <a:graphic>
          <a:graphicData uri="http://schemas.openxmlformats.org/presentationml/2006/ole">
            <mc:AlternateContent xmlns:mc="http://schemas.openxmlformats.org/markup-compatibility/2006">
              <mc:Choice xmlns:v="urn:schemas-microsoft-com:vml" Requires="v">
                <p:oleObj spid="_x0000_s29716" name="Bitmap Image" r:id="rId3" imgW="990720" imgH="1171440" progId="Paint.Picture">
                  <p:embed/>
                </p:oleObj>
              </mc:Choice>
              <mc:Fallback>
                <p:oleObj name="Bitmap Image" r:id="rId3" imgW="990720" imgH="1171440" progId="Paint.Picture">
                  <p:embed/>
                  <p:pic>
                    <p:nvPicPr>
                      <p:cNvPr id="0" name=""/>
                      <p:cNvPicPr/>
                      <p:nvPr/>
                    </p:nvPicPr>
                    <p:blipFill>
                      <a:blip r:embed="rId4"/>
                      <a:stretch>
                        <a:fillRect/>
                      </a:stretch>
                    </p:blipFill>
                    <p:spPr>
                      <a:xfrm>
                        <a:off x="11377862" y="78623"/>
                        <a:ext cx="749968" cy="526968"/>
                      </a:xfrm>
                      <a:prstGeom prst="rect">
                        <a:avLst/>
                      </a:prstGeom>
                    </p:spPr>
                  </p:pic>
                </p:oleObj>
              </mc:Fallback>
            </mc:AlternateContent>
          </a:graphicData>
        </a:graphic>
      </p:graphicFrame>
      <p:sp>
        <p:nvSpPr>
          <p:cNvPr id="3" name="Rectangle 2"/>
          <p:cNvSpPr/>
          <p:nvPr/>
        </p:nvSpPr>
        <p:spPr>
          <a:xfrm>
            <a:off x="620041" y="1652855"/>
            <a:ext cx="11507789" cy="3924151"/>
          </a:xfrm>
          <a:prstGeom prst="rect">
            <a:avLst/>
          </a:prstGeom>
        </p:spPr>
        <p:txBody>
          <a:bodyPr wrap="square">
            <a:spAutoFit/>
          </a:bodyPr>
          <a:lstStyle/>
          <a:p>
            <a:r>
              <a:rPr lang="en-US" sz="2100" dirty="0">
                <a:solidFill>
                  <a:schemeClr val="bg1"/>
                </a:solidFill>
              </a:rPr>
              <a:t>    apply             Builds or changes infrastructure</a:t>
            </a:r>
          </a:p>
          <a:p>
            <a:r>
              <a:rPr lang="en-US" sz="2100" dirty="0">
                <a:solidFill>
                  <a:schemeClr val="bg1"/>
                </a:solidFill>
              </a:rPr>
              <a:t>    console         Interactive console for Terraform interpolations</a:t>
            </a:r>
          </a:p>
          <a:p>
            <a:r>
              <a:rPr lang="en-US" sz="2100" dirty="0">
                <a:solidFill>
                  <a:schemeClr val="bg1"/>
                </a:solidFill>
              </a:rPr>
              <a:t>    destroy          Destroy Terraform-managed infrastructure</a:t>
            </a:r>
          </a:p>
          <a:p>
            <a:r>
              <a:rPr lang="en-US" sz="2100" dirty="0">
                <a:solidFill>
                  <a:schemeClr val="bg1"/>
                </a:solidFill>
              </a:rPr>
              <a:t>    env                Workspace management</a:t>
            </a:r>
          </a:p>
          <a:p>
            <a:r>
              <a:rPr lang="en-US" sz="2100" dirty="0">
                <a:solidFill>
                  <a:schemeClr val="bg1"/>
                </a:solidFill>
              </a:rPr>
              <a:t>    </a:t>
            </a:r>
            <a:r>
              <a:rPr lang="en-US" sz="2100" dirty="0" err="1">
                <a:solidFill>
                  <a:schemeClr val="bg1"/>
                </a:solidFill>
              </a:rPr>
              <a:t>fmt</a:t>
            </a:r>
            <a:r>
              <a:rPr lang="en-US" sz="2100" dirty="0">
                <a:solidFill>
                  <a:schemeClr val="bg1"/>
                </a:solidFill>
              </a:rPr>
              <a:t>                 Rewrites config files to canonical format</a:t>
            </a:r>
          </a:p>
          <a:p>
            <a:r>
              <a:rPr lang="en-US" sz="2100" dirty="0">
                <a:solidFill>
                  <a:schemeClr val="bg1"/>
                </a:solidFill>
              </a:rPr>
              <a:t>    get                 Download and install modules for the configuration</a:t>
            </a:r>
          </a:p>
          <a:p>
            <a:r>
              <a:rPr lang="en-US" sz="2100" dirty="0">
                <a:solidFill>
                  <a:schemeClr val="bg1"/>
                </a:solidFill>
              </a:rPr>
              <a:t>    graph            Create a visual graph of Terraform resources</a:t>
            </a:r>
          </a:p>
          <a:p>
            <a:r>
              <a:rPr lang="en-US" sz="2100" dirty="0">
                <a:solidFill>
                  <a:schemeClr val="bg1"/>
                </a:solidFill>
              </a:rPr>
              <a:t>    import            Import existing infrastructure into Terraform</a:t>
            </a:r>
          </a:p>
          <a:p>
            <a:r>
              <a:rPr lang="en-US" sz="2100" dirty="0">
                <a:solidFill>
                  <a:schemeClr val="bg1"/>
                </a:solidFill>
              </a:rPr>
              <a:t>    </a:t>
            </a:r>
            <a:r>
              <a:rPr lang="en-US" sz="2100" dirty="0" err="1">
                <a:solidFill>
                  <a:schemeClr val="bg1"/>
                </a:solidFill>
              </a:rPr>
              <a:t>init</a:t>
            </a:r>
            <a:r>
              <a:rPr lang="en-US" sz="2100" dirty="0">
                <a:solidFill>
                  <a:schemeClr val="bg1"/>
                </a:solidFill>
              </a:rPr>
              <a:t>                  Initialize a Terraform working directory</a:t>
            </a:r>
          </a:p>
          <a:p>
            <a:r>
              <a:rPr lang="en-US" sz="2100" dirty="0">
                <a:solidFill>
                  <a:schemeClr val="bg1"/>
                </a:solidFill>
              </a:rPr>
              <a:t>    output           Read an output from a state file</a:t>
            </a:r>
          </a:p>
          <a:p>
            <a:r>
              <a:rPr lang="en-US" sz="2100" dirty="0">
                <a:solidFill>
                  <a:schemeClr val="bg1"/>
                </a:solidFill>
              </a:rPr>
              <a:t>    plan               Generate and show an execution plan</a:t>
            </a:r>
          </a:p>
          <a:p>
            <a:r>
              <a:rPr lang="en-US" dirty="0">
                <a:solidFill>
                  <a:schemeClr val="bg1"/>
                </a:solidFill>
              </a:rPr>
              <a:t>    </a:t>
            </a:r>
          </a:p>
        </p:txBody>
      </p:sp>
    </p:spTree>
    <p:extLst>
      <p:ext uri="{BB962C8B-B14F-4D97-AF65-F5344CB8AC3E}">
        <p14:creationId xmlns:p14="http://schemas.microsoft.com/office/powerpoint/2010/main" val="1350931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1" y="685800"/>
            <a:ext cx="11507789" cy="717998"/>
          </a:xfrm>
          <a:solidFill>
            <a:srgbClr val="003DB8"/>
          </a:solidFill>
          <a:effectLst/>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Autofit/>
          </a:bodyPr>
          <a:lstStyle/>
          <a:p>
            <a:r>
              <a:rPr lang="en-US" sz="2800" dirty="0"/>
              <a:t>Terraform Common commands</a:t>
            </a:r>
          </a:p>
        </p:txBody>
      </p:sp>
      <p:graphicFrame>
        <p:nvGraphicFramePr>
          <p:cNvPr id="7" name="Object 6"/>
          <p:cNvGraphicFramePr>
            <a:graphicFrameLocks noChangeAspect="1"/>
          </p:cNvGraphicFramePr>
          <p:nvPr>
            <p:extLst>
              <p:ext uri="{D42A27DB-BD31-4B8C-83A1-F6EECF244321}">
                <p14:modId xmlns:p14="http://schemas.microsoft.com/office/powerpoint/2010/main" val="3054301622"/>
              </p:ext>
            </p:extLst>
          </p:nvPr>
        </p:nvGraphicFramePr>
        <p:xfrm>
          <a:off x="11377862" y="78623"/>
          <a:ext cx="749968" cy="526968"/>
        </p:xfrm>
        <a:graphic>
          <a:graphicData uri="http://schemas.openxmlformats.org/presentationml/2006/ole">
            <mc:AlternateContent xmlns:mc="http://schemas.openxmlformats.org/markup-compatibility/2006">
              <mc:Choice xmlns:v="urn:schemas-microsoft-com:vml" Requires="v">
                <p:oleObj spid="_x0000_s30739" name="Bitmap Image" r:id="rId3" imgW="990720" imgH="1171440" progId="Paint.Picture">
                  <p:embed/>
                </p:oleObj>
              </mc:Choice>
              <mc:Fallback>
                <p:oleObj name="Bitmap Image" r:id="rId3" imgW="990720" imgH="1171440" progId="Paint.Picture">
                  <p:embed/>
                  <p:pic>
                    <p:nvPicPr>
                      <p:cNvPr id="0" name=""/>
                      <p:cNvPicPr/>
                      <p:nvPr/>
                    </p:nvPicPr>
                    <p:blipFill>
                      <a:blip r:embed="rId4"/>
                      <a:stretch>
                        <a:fillRect/>
                      </a:stretch>
                    </p:blipFill>
                    <p:spPr>
                      <a:xfrm>
                        <a:off x="11377862" y="78623"/>
                        <a:ext cx="749968" cy="526968"/>
                      </a:xfrm>
                      <a:prstGeom prst="rect">
                        <a:avLst/>
                      </a:prstGeom>
                    </p:spPr>
                  </p:pic>
                </p:oleObj>
              </mc:Fallback>
            </mc:AlternateContent>
          </a:graphicData>
        </a:graphic>
      </p:graphicFrame>
      <p:sp>
        <p:nvSpPr>
          <p:cNvPr id="3" name="Rectangle 2"/>
          <p:cNvSpPr/>
          <p:nvPr/>
        </p:nvSpPr>
        <p:spPr>
          <a:xfrm>
            <a:off x="620041" y="1652855"/>
            <a:ext cx="11507789" cy="4616648"/>
          </a:xfrm>
          <a:prstGeom prst="rect">
            <a:avLst/>
          </a:prstGeom>
        </p:spPr>
        <p:txBody>
          <a:bodyPr wrap="square">
            <a:spAutoFit/>
          </a:bodyPr>
          <a:lstStyle/>
          <a:p>
            <a:r>
              <a:rPr lang="en-US" sz="2100" dirty="0">
                <a:solidFill>
                  <a:schemeClr val="bg1"/>
                </a:solidFill>
              </a:rPr>
              <a:t>    providers       Prints a tree of the providers used in the configuration</a:t>
            </a:r>
          </a:p>
          <a:p>
            <a:r>
              <a:rPr lang="en-US" sz="2100" dirty="0">
                <a:solidFill>
                  <a:schemeClr val="bg1"/>
                </a:solidFill>
              </a:rPr>
              <a:t>    push               Upload this Terraform module to Atlas to run</a:t>
            </a:r>
          </a:p>
          <a:p>
            <a:r>
              <a:rPr lang="en-US" sz="2100" dirty="0">
                <a:solidFill>
                  <a:schemeClr val="bg1"/>
                </a:solidFill>
              </a:rPr>
              <a:t>    refresh            Update local state file against real resources</a:t>
            </a:r>
          </a:p>
          <a:p>
            <a:r>
              <a:rPr lang="en-US" sz="2100" dirty="0">
                <a:solidFill>
                  <a:schemeClr val="bg1"/>
                </a:solidFill>
              </a:rPr>
              <a:t>    show               Inspect Terraform state or plan</a:t>
            </a:r>
          </a:p>
          <a:p>
            <a:r>
              <a:rPr lang="en-US" sz="2100" dirty="0">
                <a:solidFill>
                  <a:schemeClr val="bg1"/>
                </a:solidFill>
              </a:rPr>
              <a:t>    taint                Manually mark a resource for recreation</a:t>
            </a:r>
          </a:p>
          <a:p>
            <a:r>
              <a:rPr lang="en-US" sz="2100" dirty="0">
                <a:solidFill>
                  <a:schemeClr val="bg1"/>
                </a:solidFill>
              </a:rPr>
              <a:t>    untaint            Manually unmark a resource as tainted</a:t>
            </a:r>
          </a:p>
          <a:p>
            <a:r>
              <a:rPr lang="en-US" sz="2100" dirty="0">
                <a:solidFill>
                  <a:schemeClr val="bg1"/>
                </a:solidFill>
              </a:rPr>
              <a:t>    validate          Validates the Terraform files</a:t>
            </a:r>
          </a:p>
          <a:p>
            <a:r>
              <a:rPr lang="en-US" sz="2100" dirty="0">
                <a:solidFill>
                  <a:schemeClr val="bg1"/>
                </a:solidFill>
              </a:rPr>
              <a:t>    version            Prints the Terraform version</a:t>
            </a:r>
          </a:p>
          <a:p>
            <a:r>
              <a:rPr lang="en-US" sz="2100" dirty="0">
                <a:solidFill>
                  <a:schemeClr val="bg1"/>
                </a:solidFill>
              </a:rPr>
              <a:t>    workspace     Workspace management</a:t>
            </a:r>
          </a:p>
          <a:p>
            <a:endParaRPr lang="en-US" sz="2100" dirty="0">
              <a:solidFill>
                <a:schemeClr val="bg1"/>
              </a:solidFill>
            </a:endParaRPr>
          </a:p>
          <a:p>
            <a:r>
              <a:rPr lang="en-US" sz="2100" dirty="0">
                <a:solidFill>
                  <a:schemeClr val="bg1"/>
                </a:solidFill>
              </a:rPr>
              <a:t>All other commands:</a:t>
            </a:r>
          </a:p>
          <a:p>
            <a:r>
              <a:rPr lang="en-US" sz="2100" dirty="0">
                <a:solidFill>
                  <a:schemeClr val="bg1"/>
                </a:solidFill>
              </a:rPr>
              <a:t>    debug              Debug output management (experimental)</a:t>
            </a:r>
          </a:p>
          <a:p>
            <a:r>
              <a:rPr lang="en-US" sz="2100" dirty="0">
                <a:solidFill>
                  <a:schemeClr val="bg1"/>
                </a:solidFill>
              </a:rPr>
              <a:t>    force-unlock    Manually unlock the terraform state</a:t>
            </a:r>
          </a:p>
          <a:p>
            <a:r>
              <a:rPr lang="en-US" sz="2100" dirty="0">
                <a:solidFill>
                  <a:schemeClr val="bg1"/>
                </a:solidFill>
              </a:rPr>
              <a:t>    state                 Advanced state management</a:t>
            </a:r>
          </a:p>
        </p:txBody>
      </p:sp>
    </p:spTree>
    <p:extLst>
      <p:ext uri="{BB962C8B-B14F-4D97-AF65-F5344CB8AC3E}">
        <p14:creationId xmlns:p14="http://schemas.microsoft.com/office/powerpoint/2010/main" val="2008820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1" y="685800"/>
            <a:ext cx="11507789" cy="717998"/>
          </a:xfrm>
          <a:solidFill>
            <a:srgbClr val="003DB8"/>
          </a:solidFill>
          <a:effectLst/>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Autofit/>
          </a:bodyPr>
          <a:lstStyle/>
          <a:p>
            <a:r>
              <a:rPr lang="en-US" sz="2800" dirty="0"/>
              <a:t>example.tf </a:t>
            </a:r>
            <a:endParaRPr lang="en-US" sz="2800" dirty="0">
              <a:solidFill>
                <a:schemeClr val="tx1"/>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3054301622"/>
              </p:ext>
            </p:extLst>
          </p:nvPr>
        </p:nvGraphicFramePr>
        <p:xfrm>
          <a:off x="11377862" y="78623"/>
          <a:ext cx="749968" cy="526968"/>
        </p:xfrm>
        <a:graphic>
          <a:graphicData uri="http://schemas.openxmlformats.org/presentationml/2006/ole">
            <mc:AlternateContent xmlns:mc="http://schemas.openxmlformats.org/markup-compatibility/2006">
              <mc:Choice xmlns:v="urn:schemas-microsoft-com:vml" Requires="v">
                <p:oleObj spid="_x0000_s28695" name="Bitmap Image" r:id="rId3" imgW="990720" imgH="1171440" progId="Paint.Picture">
                  <p:embed/>
                </p:oleObj>
              </mc:Choice>
              <mc:Fallback>
                <p:oleObj name="Bitmap Image" r:id="rId3" imgW="990720" imgH="1171440" progId="Paint.Picture">
                  <p:embed/>
                  <p:pic>
                    <p:nvPicPr>
                      <p:cNvPr id="0" name=""/>
                      <p:cNvPicPr/>
                      <p:nvPr/>
                    </p:nvPicPr>
                    <p:blipFill>
                      <a:blip r:embed="rId4"/>
                      <a:stretch>
                        <a:fillRect/>
                      </a:stretch>
                    </p:blipFill>
                    <p:spPr>
                      <a:xfrm>
                        <a:off x="11377862" y="78623"/>
                        <a:ext cx="749968" cy="526968"/>
                      </a:xfrm>
                      <a:prstGeom prst="rect">
                        <a:avLst/>
                      </a:prstGeom>
                    </p:spPr>
                  </p:pic>
                </p:oleObj>
              </mc:Fallback>
            </mc:AlternateContent>
          </a:graphicData>
        </a:graphic>
      </p:graphicFrame>
      <p:sp>
        <p:nvSpPr>
          <p:cNvPr id="3" name="Rectangle 2"/>
          <p:cNvSpPr/>
          <p:nvPr/>
        </p:nvSpPr>
        <p:spPr>
          <a:xfrm>
            <a:off x="684211" y="1476100"/>
            <a:ext cx="9994231" cy="4801314"/>
          </a:xfrm>
          <a:prstGeom prst="rect">
            <a:avLst/>
          </a:prstGeom>
        </p:spPr>
        <p:txBody>
          <a:bodyPr wrap="square">
            <a:spAutoFit/>
          </a:bodyPr>
          <a:lstStyle/>
          <a:p>
            <a:r>
              <a:rPr lang="en-US" dirty="0">
                <a:solidFill>
                  <a:schemeClr val="bg1"/>
                </a:solidFill>
              </a:rPr>
              <a:t>provider "</a:t>
            </a:r>
            <a:r>
              <a:rPr lang="en-US" dirty="0" err="1">
                <a:solidFill>
                  <a:schemeClr val="bg1"/>
                </a:solidFill>
              </a:rPr>
              <a:t>aws</a:t>
            </a:r>
            <a:r>
              <a:rPr lang="en-US" dirty="0">
                <a:solidFill>
                  <a:schemeClr val="bg1"/>
                </a:solidFill>
              </a:rPr>
              <a:t>" {</a:t>
            </a:r>
          </a:p>
          <a:p>
            <a:r>
              <a:rPr lang="en-US" dirty="0">
                <a:solidFill>
                  <a:schemeClr val="bg1"/>
                </a:solidFill>
              </a:rPr>
              <a:t>  </a:t>
            </a:r>
            <a:r>
              <a:rPr lang="en-US" dirty="0" err="1">
                <a:solidFill>
                  <a:schemeClr val="bg1"/>
                </a:solidFill>
              </a:rPr>
              <a:t>access_key</a:t>
            </a:r>
            <a:r>
              <a:rPr lang="en-US" dirty="0">
                <a:solidFill>
                  <a:schemeClr val="bg1"/>
                </a:solidFill>
              </a:rPr>
              <a:t> = "</a:t>
            </a:r>
            <a:r>
              <a:rPr lang="en-US" dirty="0" err="1">
                <a:solidFill>
                  <a:schemeClr val="bg1"/>
                </a:solidFill>
              </a:rPr>
              <a:t>AccessKeyPlaceHere</a:t>
            </a:r>
            <a:r>
              <a:rPr lang="en-US" dirty="0">
                <a:solidFill>
                  <a:schemeClr val="bg1"/>
                </a:solidFill>
              </a:rPr>
              <a:t>"</a:t>
            </a:r>
          </a:p>
          <a:p>
            <a:r>
              <a:rPr lang="en-US" dirty="0">
                <a:solidFill>
                  <a:schemeClr val="bg1"/>
                </a:solidFill>
              </a:rPr>
              <a:t>  </a:t>
            </a:r>
            <a:r>
              <a:rPr lang="en-US" dirty="0" err="1">
                <a:solidFill>
                  <a:schemeClr val="bg1"/>
                </a:solidFill>
              </a:rPr>
              <a:t>secret_key</a:t>
            </a:r>
            <a:r>
              <a:rPr lang="en-US" dirty="0">
                <a:solidFill>
                  <a:schemeClr val="bg1"/>
                </a:solidFill>
              </a:rPr>
              <a:t> = "</a:t>
            </a:r>
            <a:r>
              <a:rPr lang="en-US" dirty="0" err="1">
                <a:solidFill>
                  <a:schemeClr val="bg1"/>
                </a:solidFill>
              </a:rPr>
              <a:t>SecretKeyPlaceHere</a:t>
            </a:r>
            <a:r>
              <a:rPr lang="en-US" dirty="0">
                <a:solidFill>
                  <a:schemeClr val="bg1"/>
                </a:solidFill>
              </a:rPr>
              <a:t>"</a:t>
            </a:r>
          </a:p>
          <a:p>
            <a:r>
              <a:rPr lang="en-US" dirty="0">
                <a:solidFill>
                  <a:schemeClr val="bg1"/>
                </a:solidFill>
              </a:rPr>
              <a:t>  region     = "eu-central-1"</a:t>
            </a:r>
          </a:p>
          <a:p>
            <a:r>
              <a:rPr lang="en-US" dirty="0">
                <a:solidFill>
                  <a:schemeClr val="bg1"/>
                </a:solidFill>
              </a:rPr>
              <a:t>}</a:t>
            </a:r>
          </a:p>
          <a:p>
            <a:endParaRPr lang="en-US" dirty="0">
              <a:solidFill>
                <a:schemeClr val="bg1"/>
              </a:solidFill>
            </a:endParaRPr>
          </a:p>
          <a:p>
            <a:r>
              <a:rPr lang="en-US" dirty="0">
                <a:solidFill>
                  <a:schemeClr val="bg1"/>
                </a:solidFill>
              </a:rPr>
              <a:t>resource "</a:t>
            </a:r>
            <a:r>
              <a:rPr lang="en-US" dirty="0" err="1">
                <a:solidFill>
                  <a:schemeClr val="bg1"/>
                </a:solidFill>
              </a:rPr>
              <a:t>aws_instance</a:t>
            </a:r>
            <a:r>
              <a:rPr lang="en-US" dirty="0">
                <a:solidFill>
                  <a:schemeClr val="bg1"/>
                </a:solidFill>
              </a:rPr>
              <a:t>" "example" {</a:t>
            </a:r>
          </a:p>
          <a:p>
            <a:r>
              <a:rPr lang="en-US" dirty="0">
                <a:solidFill>
                  <a:schemeClr val="bg1"/>
                </a:solidFill>
              </a:rPr>
              <a:t>  </a:t>
            </a:r>
            <a:r>
              <a:rPr lang="en-US" dirty="0" err="1">
                <a:solidFill>
                  <a:schemeClr val="bg1"/>
                </a:solidFill>
              </a:rPr>
              <a:t>ami</a:t>
            </a:r>
            <a:r>
              <a:rPr lang="en-US" dirty="0">
                <a:solidFill>
                  <a:schemeClr val="bg1"/>
                </a:solidFill>
              </a:rPr>
              <a:t>           = "ami-e28d098d" #replace your own </a:t>
            </a:r>
            <a:r>
              <a:rPr lang="en-US" dirty="0" err="1">
                <a:solidFill>
                  <a:schemeClr val="bg1"/>
                </a:solidFill>
              </a:rPr>
              <a:t>ami</a:t>
            </a:r>
            <a:r>
              <a:rPr lang="en-US" dirty="0">
                <a:solidFill>
                  <a:schemeClr val="bg1"/>
                </a:solidFill>
              </a:rPr>
              <a:t> from </a:t>
            </a:r>
            <a:r>
              <a:rPr lang="en-US" dirty="0" err="1">
                <a:solidFill>
                  <a:schemeClr val="bg1"/>
                </a:solidFill>
              </a:rPr>
              <a:t>aws</a:t>
            </a:r>
            <a:r>
              <a:rPr lang="en-US" dirty="0">
                <a:solidFill>
                  <a:schemeClr val="bg1"/>
                </a:solidFill>
              </a:rPr>
              <a:t> console</a:t>
            </a:r>
          </a:p>
          <a:p>
            <a:r>
              <a:rPr lang="en-US" dirty="0">
                <a:solidFill>
                  <a:schemeClr val="bg1"/>
                </a:solidFill>
              </a:rPr>
              <a:t>  </a:t>
            </a:r>
            <a:r>
              <a:rPr lang="en-US" dirty="0" err="1">
                <a:solidFill>
                  <a:schemeClr val="bg1"/>
                </a:solidFill>
              </a:rPr>
              <a:t>instance_type</a:t>
            </a:r>
            <a:r>
              <a:rPr lang="en-US" dirty="0">
                <a:solidFill>
                  <a:schemeClr val="bg1"/>
                </a:solidFill>
              </a:rPr>
              <a:t> = "t2.micro" #type of instance</a:t>
            </a:r>
          </a:p>
          <a:p>
            <a:r>
              <a:rPr lang="en-US" dirty="0">
                <a:solidFill>
                  <a:schemeClr val="bg1"/>
                </a:solidFill>
              </a:rPr>
              <a:t>  </a:t>
            </a:r>
            <a:r>
              <a:rPr lang="en-US" dirty="0" err="1">
                <a:solidFill>
                  <a:schemeClr val="bg1"/>
                </a:solidFill>
              </a:rPr>
              <a:t>security_groups</a:t>
            </a:r>
            <a:r>
              <a:rPr lang="en-US" dirty="0">
                <a:solidFill>
                  <a:schemeClr val="bg1"/>
                </a:solidFill>
              </a:rPr>
              <a:t> = [ "sg-bbab26d1" ] #security </a:t>
            </a:r>
            <a:r>
              <a:rPr lang="en-US" dirty="0" err="1">
                <a:solidFill>
                  <a:schemeClr val="bg1"/>
                </a:solidFill>
              </a:rPr>
              <a:t>grou</a:t>
            </a:r>
            <a:endParaRPr lang="en-US" dirty="0">
              <a:solidFill>
                <a:schemeClr val="bg1"/>
              </a:solidFill>
            </a:endParaRPr>
          </a:p>
          <a:p>
            <a:r>
              <a:rPr lang="en-US" dirty="0">
                <a:solidFill>
                  <a:schemeClr val="bg1"/>
                </a:solidFill>
              </a:rPr>
              <a:t>  </a:t>
            </a:r>
            <a:r>
              <a:rPr lang="en-US" dirty="0" err="1">
                <a:solidFill>
                  <a:schemeClr val="bg1"/>
                </a:solidFill>
              </a:rPr>
              <a:t>subnet_id</a:t>
            </a:r>
            <a:r>
              <a:rPr lang="en-US" dirty="0">
                <a:solidFill>
                  <a:schemeClr val="bg1"/>
                </a:solidFill>
              </a:rPr>
              <a:t> = "subnet-1cad5b77" #subnet id extracted form </a:t>
            </a:r>
            <a:r>
              <a:rPr lang="en-US" dirty="0" err="1">
                <a:solidFill>
                  <a:schemeClr val="bg1"/>
                </a:solidFill>
              </a:rPr>
              <a:t>aws</a:t>
            </a:r>
            <a:r>
              <a:rPr lang="en-US" dirty="0">
                <a:solidFill>
                  <a:schemeClr val="bg1"/>
                </a:solidFill>
              </a:rPr>
              <a:t> console</a:t>
            </a:r>
          </a:p>
          <a:p>
            <a:r>
              <a:rPr lang="en-US" dirty="0">
                <a:solidFill>
                  <a:schemeClr val="bg1"/>
                </a:solidFill>
              </a:rPr>
              <a:t>  tags {</a:t>
            </a:r>
          </a:p>
          <a:p>
            <a:r>
              <a:rPr lang="en-US" dirty="0">
                <a:solidFill>
                  <a:schemeClr val="bg1"/>
                </a:solidFill>
              </a:rPr>
              <a:t>    Name = "</a:t>
            </a:r>
            <a:r>
              <a:rPr lang="en-US" dirty="0" err="1">
                <a:solidFill>
                  <a:schemeClr val="bg1"/>
                </a:solidFill>
              </a:rPr>
              <a:t>Kuamr</a:t>
            </a:r>
            <a:r>
              <a:rPr lang="en-US" dirty="0">
                <a:solidFill>
                  <a:schemeClr val="bg1"/>
                </a:solidFill>
              </a:rPr>
              <a:t>"  #tag name</a:t>
            </a:r>
          </a:p>
          <a:p>
            <a:r>
              <a:rPr lang="en-US" dirty="0">
                <a:solidFill>
                  <a:schemeClr val="bg1"/>
                </a:solidFill>
              </a:rPr>
              <a:t>    Function = "Terraform Testing" #tag name</a:t>
            </a:r>
          </a:p>
          <a:p>
            <a:r>
              <a:rPr lang="en-US" dirty="0">
                <a:solidFill>
                  <a:schemeClr val="bg1"/>
                </a:solidFill>
              </a:rPr>
              <a:t>    Purpose = "Terraform Testing"   #tag name</a:t>
            </a:r>
          </a:p>
          <a:p>
            <a:r>
              <a:rPr lang="en-US" dirty="0">
                <a:solidFill>
                  <a:schemeClr val="bg1"/>
                </a:solidFill>
              </a:rPr>
              <a:t>  }</a:t>
            </a:r>
          </a:p>
          <a:p>
            <a:r>
              <a:rPr lang="en-US" dirty="0">
                <a:solidFill>
                  <a:schemeClr val="bg1"/>
                </a:solidFill>
              </a:rPr>
              <a:t>}</a:t>
            </a:r>
          </a:p>
        </p:txBody>
      </p:sp>
    </p:spTree>
    <p:extLst>
      <p:ext uri="{BB962C8B-B14F-4D97-AF65-F5344CB8AC3E}">
        <p14:creationId xmlns:p14="http://schemas.microsoft.com/office/powerpoint/2010/main" val="3632693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1" y="685800"/>
            <a:ext cx="11507789" cy="717998"/>
          </a:xfrm>
          <a:solidFill>
            <a:srgbClr val="003DB8"/>
          </a:solidFill>
          <a:effectLst/>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rmAutofit fontScale="90000"/>
          </a:bodyPr>
          <a:lstStyle/>
          <a:p>
            <a:r>
              <a:rPr lang="en-US" dirty="0">
                <a:solidFill>
                  <a:schemeClr val="tx1"/>
                </a:solidFill>
              </a:rPr>
              <a:t>On-premises </a:t>
            </a:r>
            <a:r>
              <a:rPr lang="en-US" dirty="0" err="1">
                <a:solidFill>
                  <a:schemeClr val="tx1"/>
                </a:solidFill>
              </a:rPr>
              <a:t>vs</a:t>
            </a:r>
            <a:r>
              <a:rPr lang="en-US" dirty="0">
                <a:solidFill>
                  <a:schemeClr val="tx1"/>
                </a:solidFill>
              </a:rPr>
              <a:t> Cloud</a:t>
            </a:r>
          </a:p>
        </p:txBody>
      </p:sp>
      <p:graphicFrame>
        <p:nvGraphicFramePr>
          <p:cNvPr id="7" name="Object 6"/>
          <p:cNvGraphicFramePr>
            <a:graphicFrameLocks noChangeAspect="1"/>
          </p:cNvGraphicFramePr>
          <p:nvPr>
            <p:extLst>
              <p:ext uri="{D42A27DB-BD31-4B8C-83A1-F6EECF244321}">
                <p14:modId xmlns:p14="http://schemas.microsoft.com/office/powerpoint/2010/main" val="3054301622"/>
              </p:ext>
            </p:extLst>
          </p:nvPr>
        </p:nvGraphicFramePr>
        <p:xfrm>
          <a:off x="11377862" y="78623"/>
          <a:ext cx="749968" cy="526968"/>
        </p:xfrm>
        <a:graphic>
          <a:graphicData uri="http://schemas.openxmlformats.org/presentationml/2006/ole">
            <mc:AlternateContent xmlns:mc="http://schemas.openxmlformats.org/markup-compatibility/2006">
              <mc:Choice xmlns:v="urn:schemas-microsoft-com:vml" Requires="v">
                <p:oleObj spid="_x0000_s7291" name="Bitmap Image" r:id="rId3" imgW="990720" imgH="1171440" progId="Paint.Picture">
                  <p:embed/>
                </p:oleObj>
              </mc:Choice>
              <mc:Fallback>
                <p:oleObj name="Bitmap Image" r:id="rId3" imgW="990720" imgH="1171440" progId="Paint.Picture">
                  <p:embed/>
                  <p:pic>
                    <p:nvPicPr>
                      <p:cNvPr id="0" name=""/>
                      <p:cNvPicPr/>
                      <p:nvPr/>
                    </p:nvPicPr>
                    <p:blipFill>
                      <a:blip r:embed="rId4"/>
                      <a:stretch>
                        <a:fillRect/>
                      </a:stretch>
                    </p:blipFill>
                    <p:spPr>
                      <a:xfrm>
                        <a:off x="11377862" y="78623"/>
                        <a:ext cx="749968" cy="526968"/>
                      </a:xfrm>
                      <a:prstGeom prst="rect">
                        <a:avLst/>
                      </a:prstGeom>
                    </p:spPr>
                  </p:pic>
                </p:oleObj>
              </mc:Fallback>
            </mc:AlternateContent>
          </a:graphicData>
        </a:graphic>
      </p:graphicFrame>
      <p:pic>
        <p:nvPicPr>
          <p:cNvPr id="8" name="Picture 7"/>
          <p:cNvPicPr>
            <a:picLocks noChangeAspect="1"/>
          </p:cNvPicPr>
          <p:nvPr/>
        </p:nvPicPr>
        <p:blipFill>
          <a:blip r:embed="rId5"/>
          <a:stretch>
            <a:fillRect/>
          </a:stretch>
        </p:blipFill>
        <p:spPr>
          <a:xfrm>
            <a:off x="684210" y="1419391"/>
            <a:ext cx="11443620" cy="5335614"/>
          </a:xfrm>
          <a:prstGeom prst="rect">
            <a:avLst/>
          </a:prstGeom>
        </p:spPr>
      </p:pic>
    </p:spTree>
    <p:extLst>
      <p:ext uri="{BB962C8B-B14F-4D97-AF65-F5344CB8AC3E}">
        <p14:creationId xmlns:p14="http://schemas.microsoft.com/office/powerpoint/2010/main" val="2194885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1" y="685800"/>
            <a:ext cx="11507789" cy="717998"/>
          </a:xfrm>
          <a:solidFill>
            <a:srgbClr val="003DB8"/>
          </a:solidFill>
          <a:effectLst/>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rmAutofit fontScale="90000"/>
          </a:bodyPr>
          <a:lstStyle/>
          <a:p>
            <a:r>
              <a:rPr lang="en-US" dirty="0">
                <a:solidFill>
                  <a:schemeClr val="tx1"/>
                </a:solidFill>
              </a:rPr>
              <a:t>AWS, region &amp; </a:t>
            </a:r>
            <a:r>
              <a:rPr lang="en-US" dirty="0" err="1">
                <a:solidFill>
                  <a:schemeClr val="tx1"/>
                </a:solidFill>
              </a:rPr>
              <a:t>Az’s</a:t>
            </a:r>
            <a:endParaRPr lang="en-US" dirty="0">
              <a:solidFill>
                <a:schemeClr val="tx1"/>
              </a:solidFill>
            </a:endParaRPr>
          </a:p>
        </p:txBody>
      </p:sp>
      <p:sp>
        <p:nvSpPr>
          <p:cNvPr id="3" name="Subtitle 2"/>
          <p:cNvSpPr>
            <a:spLocks noGrp="1"/>
          </p:cNvSpPr>
          <p:nvPr>
            <p:ph type="subTitle" idx="1"/>
          </p:nvPr>
        </p:nvSpPr>
        <p:spPr>
          <a:xfrm>
            <a:off x="684212" y="1622738"/>
            <a:ext cx="10958288" cy="4778061"/>
          </a:xfrm>
        </p:spPr>
        <p:txBody>
          <a:bodyPr/>
          <a:lstStyle/>
          <a:p>
            <a:r>
              <a:rPr lang="en-US" dirty="0">
                <a:solidFill>
                  <a:schemeClr val="bg1"/>
                </a:solidFill>
              </a:rPr>
              <a:t>The AWS Cloud spans 54 Availability Zones within 18 geographic Regions and 1 Local Region around the world, with announced plans for 12 more Availability Zones and four more Regions in Bahrain, Hong Kong SAR, Sweden, and a second AWS </a:t>
            </a:r>
            <a:r>
              <a:rPr lang="en-US" dirty="0" err="1">
                <a:solidFill>
                  <a:schemeClr val="bg1"/>
                </a:solidFill>
              </a:rPr>
              <a:t>GovCloud</a:t>
            </a:r>
            <a:r>
              <a:rPr lang="en-US" dirty="0">
                <a:solidFill>
                  <a:schemeClr val="bg1"/>
                </a:solidFill>
              </a:rPr>
              <a:t> Region in the US.</a:t>
            </a:r>
          </a:p>
        </p:txBody>
      </p:sp>
      <p:pic>
        <p:nvPicPr>
          <p:cNvPr id="4" name="Picture 3"/>
          <p:cNvPicPr>
            <a:picLocks noChangeAspect="1"/>
          </p:cNvPicPr>
          <p:nvPr/>
        </p:nvPicPr>
        <p:blipFill>
          <a:blip r:embed="rId3"/>
          <a:stretch>
            <a:fillRect/>
          </a:stretch>
        </p:blipFill>
        <p:spPr>
          <a:xfrm>
            <a:off x="684211" y="3100185"/>
            <a:ext cx="6154471" cy="3300614"/>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3054301622"/>
              </p:ext>
            </p:extLst>
          </p:nvPr>
        </p:nvGraphicFramePr>
        <p:xfrm>
          <a:off x="11377862" y="78623"/>
          <a:ext cx="749968" cy="526968"/>
        </p:xfrm>
        <a:graphic>
          <a:graphicData uri="http://schemas.openxmlformats.org/presentationml/2006/ole">
            <mc:AlternateContent xmlns:mc="http://schemas.openxmlformats.org/markup-compatibility/2006">
              <mc:Choice xmlns:v="urn:schemas-microsoft-com:vml" Requires="v">
                <p:oleObj spid="_x0000_s18511" name="Bitmap Image" r:id="rId4" imgW="990720" imgH="1171440" progId="Paint.Picture">
                  <p:embed/>
                </p:oleObj>
              </mc:Choice>
              <mc:Fallback>
                <p:oleObj name="Bitmap Image" r:id="rId4" imgW="990720" imgH="1171440" progId="Paint.Picture">
                  <p:embed/>
                  <p:pic>
                    <p:nvPicPr>
                      <p:cNvPr id="0" name=""/>
                      <p:cNvPicPr/>
                      <p:nvPr/>
                    </p:nvPicPr>
                    <p:blipFill>
                      <a:blip r:embed="rId5"/>
                      <a:stretch>
                        <a:fillRect/>
                      </a:stretch>
                    </p:blipFill>
                    <p:spPr>
                      <a:xfrm>
                        <a:off x="11377862" y="78623"/>
                        <a:ext cx="749968" cy="526968"/>
                      </a:xfrm>
                      <a:prstGeom prst="rect">
                        <a:avLst/>
                      </a:prstGeom>
                    </p:spPr>
                  </p:pic>
                </p:oleObj>
              </mc:Fallback>
            </mc:AlternateContent>
          </a:graphicData>
        </a:graphic>
      </p:graphicFrame>
    </p:spTree>
    <p:extLst>
      <p:ext uri="{BB962C8B-B14F-4D97-AF65-F5344CB8AC3E}">
        <p14:creationId xmlns:p14="http://schemas.microsoft.com/office/powerpoint/2010/main" val="289671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1" y="685800"/>
            <a:ext cx="11507789" cy="717998"/>
          </a:xfrm>
          <a:solidFill>
            <a:srgbClr val="003DB8"/>
          </a:solidFill>
          <a:effectLst/>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rmAutofit fontScale="90000"/>
          </a:bodyPr>
          <a:lstStyle/>
          <a:p>
            <a:r>
              <a:rPr lang="en-US" dirty="0">
                <a:solidFill>
                  <a:schemeClr val="tx1"/>
                </a:solidFill>
              </a:rPr>
              <a:t>AWS, region &amp; </a:t>
            </a:r>
            <a:r>
              <a:rPr lang="en-US" dirty="0" err="1">
                <a:solidFill>
                  <a:schemeClr val="tx1"/>
                </a:solidFill>
              </a:rPr>
              <a:t>Az’s</a:t>
            </a:r>
            <a:endParaRPr lang="en-US" dirty="0">
              <a:solidFill>
                <a:schemeClr val="tx1"/>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3054301622"/>
              </p:ext>
            </p:extLst>
          </p:nvPr>
        </p:nvGraphicFramePr>
        <p:xfrm>
          <a:off x="11377862" y="78623"/>
          <a:ext cx="749968" cy="526968"/>
        </p:xfrm>
        <a:graphic>
          <a:graphicData uri="http://schemas.openxmlformats.org/presentationml/2006/ole">
            <mc:AlternateContent xmlns:mc="http://schemas.openxmlformats.org/markup-compatibility/2006">
              <mc:Choice xmlns:v="urn:schemas-microsoft-com:vml" Requires="v">
                <p:oleObj spid="_x0000_s21562" name="Bitmap Image" r:id="rId4" imgW="990720" imgH="1171440" progId="Paint.Picture">
                  <p:embed/>
                </p:oleObj>
              </mc:Choice>
              <mc:Fallback>
                <p:oleObj name="Bitmap Image" r:id="rId4" imgW="990720" imgH="1171440" progId="Paint.Picture">
                  <p:embed/>
                  <p:pic>
                    <p:nvPicPr>
                      <p:cNvPr id="0" name=""/>
                      <p:cNvPicPr/>
                      <p:nvPr/>
                    </p:nvPicPr>
                    <p:blipFill>
                      <a:blip r:embed="rId5"/>
                      <a:stretch>
                        <a:fillRect/>
                      </a:stretch>
                    </p:blipFill>
                    <p:spPr>
                      <a:xfrm>
                        <a:off x="11377862" y="78623"/>
                        <a:ext cx="749968" cy="526968"/>
                      </a:xfrm>
                      <a:prstGeom prst="rect">
                        <a:avLst/>
                      </a:prstGeom>
                    </p:spPr>
                  </p:pic>
                </p:oleObj>
              </mc:Fallback>
            </mc:AlternateContent>
          </a:graphicData>
        </a:graphic>
      </p:graphicFrame>
      <p:pic>
        <p:nvPicPr>
          <p:cNvPr id="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1" y="1677111"/>
            <a:ext cx="2196441" cy="4372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1938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1" y="685800"/>
            <a:ext cx="11507789" cy="717998"/>
          </a:xfrm>
          <a:solidFill>
            <a:srgbClr val="003DB8"/>
          </a:solidFill>
          <a:effectLst/>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rmAutofit fontScale="90000"/>
          </a:bodyPr>
          <a:lstStyle/>
          <a:p>
            <a:r>
              <a:rPr lang="en-US" dirty="0">
                <a:solidFill>
                  <a:schemeClr val="tx1"/>
                </a:solidFill>
              </a:rPr>
              <a:t>AWS, AWS VPC</a:t>
            </a:r>
          </a:p>
        </p:txBody>
      </p:sp>
      <p:graphicFrame>
        <p:nvGraphicFramePr>
          <p:cNvPr id="7" name="Object 6"/>
          <p:cNvGraphicFramePr>
            <a:graphicFrameLocks noChangeAspect="1"/>
          </p:cNvGraphicFramePr>
          <p:nvPr>
            <p:extLst>
              <p:ext uri="{D42A27DB-BD31-4B8C-83A1-F6EECF244321}">
                <p14:modId xmlns:p14="http://schemas.microsoft.com/office/powerpoint/2010/main" val="3054301622"/>
              </p:ext>
            </p:extLst>
          </p:nvPr>
        </p:nvGraphicFramePr>
        <p:xfrm>
          <a:off x="11377862" y="78623"/>
          <a:ext cx="749968" cy="526968"/>
        </p:xfrm>
        <a:graphic>
          <a:graphicData uri="http://schemas.openxmlformats.org/presentationml/2006/ole">
            <mc:AlternateContent xmlns:mc="http://schemas.openxmlformats.org/markup-compatibility/2006">
              <mc:Choice xmlns:v="urn:schemas-microsoft-com:vml" Requires="v">
                <p:oleObj spid="_x0000_s22586" name="Bitmap Image" r:id="rId4" imgW="990720" imgH="1171440" progId="Paint.Picture">
                  <p:embed/>
                </p:oleObj>
              </mc:Choice>
              <mc:Fallback>
                <p:oleObj name="Bitmap Image" r:id="rId4" imgW="990720" imgH="1171440" progId="Paint.Picture">
                  <p:embed/>
                  <p:pic>
                    <p:nvPicPr>
                      <p:cNvPr id="0" name=""/>
                      <p:cNvPicPr/>
                      <p:nvPr/>
                    </p:nvPicPr>
                    <p:blipFill>
                      <a:blip r:embed="rId5"/>
                      <a:stretch>
                        <a:fillRect/>
                      </a:stretch>
                    </p:blipFill>
                    <p:spPr>
                      <a:xfrm>
                        <a:off x="11377862" y="78623"/>
                        <a:ext cx="749968" cy="526968"/>
                      </a:xfrm>
                      <a:prstGeom prst="rect">
                        <a:avLst/>
                      </a:prstGeom>
                    </p:spPr>
                  </p:pic>
                </p:oleObj>
              </mc:Fallback>
            </mc:AlternateContent>
          </a:graphicData>
        </a:graphic>
      </p:graphicFrame>
      <p:pic>
        <p:nvPicPr>
          <p:cNvPr id="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1" y="1645027"/>
            <a:ext cx="11122778" cy="4675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1943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1" y="685800"/>
            <a:ext cx="11507789" cy="717998"/>
          </a:xfrm>
          <a:solidFill>
            <a:srgbClr val="003DB8"/>
          </a:solidFill>
          <a:effectLst/>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rmAutofit fontScale="90000"/>
          </a:bodyPr>
          <a:lstStyle/>
          <a:p>
            <a:r>
              <a:rPr lang="en-US" dirty="0">
                <a:solidFill>
                  <a:schemeClr val="tx1"/>
                </a:solidFill>
              </a:rPr>
              <a:t>AWS, VPC with HA</a:t>
            </a:r>
          </a:p>
        </p:txBody>
      </p:sp>
      <p:graphicFrame>
        <p:nvGraphicFramePr>
          <p:cNvPr id="7" name="Object 6"/>
          <p:cNvGraphicFramePr>
            <a:graphicFrameLocks noChangeAspect="1"/>
          </p:cNvGraphicFramePr>
          <p:nvPr>
            <p:extLst>
              <p:ext uri="{D42A27DB-BD31-4B8C-83A1-F6EECF244321}">
                <p14:modId xmlns:p14="http://schemas.microsoft.com/office/powerpoint/2010/main" val="3054301622"/>
              </p:ext>
            </p:extLst>
          </p:nvPr>
        </p:nvGraphicFramePr>
        <p:xfrm>
          <a:off x="11377862" y="78623"/>
          <a:ext cx="749968" cy="526968"/>
        </p:xfrm>
        <a:graphic>
          <a:graphicData uri="http://schemas.openxmlformats.org/presentationml/2006/ole">
            <mc:AlternateContent xmlns:mc="http://schemas.openxmlformats.org/markup-compatibility/2006">
              <mc:Choice xmlns:v="urn:schemas-microsoft-com:vml" Requires="v">
                <p:oleObj spid="_x0000_s23609" name="Bitmap Image" r:id="rId4" imgW="990720" imgH="1171440" progId="Paint.Picture">
                  <p:embed/>
                </p:oleObj>
              </mc:Choice>
              <mc:Fallback>
                <p:oleObj name="Bitmap Image" r:id="rId4" imgW="990720" imgH="1171440" progId="Paint.Picture">
                  <p:embed/>
                  <p:pic>
                    <p:nvPicPr>
                      <p:cNvPr id="0" name=""/>
                      <p:cNvPicPr/>
                      <p:nvPr/>
                    </p:nvPicPr>
                    <p:blipFill>
                      <a:blip r:embed="rId5"/>
                      <a:stretch>
                        <a:fillRect/>
                      </a:stretch>
                    </p:blipFill>
                    <p:spPr>
                      <a:xfrm>
                        <a:off x="11377862" y="78623"/>
                        <a:ext cx="749968" cy="526968"/>
                      </a:xfrm>
                      <a:prstGeom prst="rect">
                        <a:avLst/>
                      </a:prstGeom>
                    </p:spPr>
                  </p:pic>
                </p:oleObj>
              </mc:Fallback>
            </mc:AlternateContent>
          </a:graphicData>
        </a:graphic>
      </p:graphicFrame>
      <p:pic>
        <p:nvPicPr>
          <p:cNvPr id="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2" y="1484006"/>
            <a:ext cx="9310020" cy="5077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4458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1" y="685800"/>
            <a:ext cx="11507789" cy="717998"/>
          </a:xfrm>
          <a:solidFill>
            <a:srgbClr val="003DB8"/>
          </a:solidFill>
          <a:effectLst/>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rmAutofit fontScale="90000"/>
          </a:bodyPr>
          <a:lstStyle/>
          <a:p>
            <a:r>
              <a:rPr lang="en-US" dirty="0">
                <a:solidFill>
                  <a:schemeClr val="tx1"/>
                </a:solidFill>
              </a:rPr>
              <a:t>AWS AZ’s</a:t>
            </a:r>
          </a:p>
        </p:txBody>
      </p:sp>
      <p:pic>
        <p:nvPicPr>
          <p:cNvPr id="4" name="Picture 3"/>
          <p:cNvPicPr>
            <a:picLocks noChangeAspect="1"/>
          </p:cNvPicPr>
          <p:nvPr/>
        </p:nvPicPr>
        <p:blipFill>
          <a:blip r:embed="rId4"/>
          <a:stretch>
            <a:fillRect/>
          </a:stretch>
        </p:blipFill>
        <p:spPr>
          <a:xfrm>
            <a:off x="2711116" y="1879685"/>
            <a:ext cx="6847178" cy="4376736"/>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3054301622"/>
              </p:ext>
            </p:extLst>
          </p:nvPr>
        </p:nvGraphicFramePr>
        <p:xfrm>
          <a:off x="11377862" y="78623"/>
          <a:ext cx="749968" cy="526968"/>
        </p:xfrm>
        <a:graphic>
          <a:graphicData uri="http://schemas.openxmlformats.org/presentationml/2006/ole">
            <mc:AlternateContent xmlns:mc="http://schemas.openxmlformats.org/markup-compatibility/2006">
              <mc:Choice xmlns:v="urn:schemas-microsoft-com:vml" Requires="v">
                <p:oleObj spid="_x0000_s9339" name="Bitmap Image" r:id="rId5" imgW="990720" imgH="1171440" progId="Paint.Picture">
                  <p:embed/>
                </p:oleObj>
              </mc:Choice>
              <mc:Fallback>
                <p:oleObj name="Bitmap Image" r:id="rId5" imgW="990720" imgH="1171440" progId="Paint.Picture">
                  <p:embed/>
                  <p:pic>
                    <p:nvPicPr>
                      <p:cNvPr id="0" name=""/>
                      <p:cNvPicPr/>
                      <p:nvPr/>
                    </p:nvPicPr>
                    <p:blipFill>
                      <a:blip r:embed="rId6"/>
                      <a:stretch>
                        <a:fillRect/>
                      </a:stretch>
                    </p:blipFill>
                    <p:spPr>
                      <a:xfrm>
                        <a:off x="11377862" y="78623"/>
                        <a:ext cx="749968" cy="526968"/>
                      </a:xfrm>
                      <a:prstGeom prst="rect">
                        <a:avLst/>
                      </a:prstGeom>
                    </p:spPr>
                  </p:pic>
                </p:oleObj>
              </mc:Fallback>
            </mc:AlternateContent>
          </a:graphicData>
        </a:graphic>
      </p:graphicFrame>
    </p:spTree>
    <p:extLst>
      <p:ext uri="{BB962C8B-B14F-4D97-AF65-F5344CB8AC3E}">
        <p14:creationId xmlns:p14="http://schemas.microsoft.com/office/powerpoint/2010/main" val="803100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tx1"/>
            </a:gs>
            <a:gs pos="0">
              <a:schemeClr val="tx1"/>
            </a:gs>
          </a:gsLst>
          <a:lin ang="612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4211" y="685800"/>
            <a:ext cx="11507789" cy="717998"/>
          </a:xfrm>
          <a:solidFill>
            <a:srgbClr val="003DB8"/>
          </a:solidFill>
          <a:effectLst/>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rmAutofit fontScale="90000"/>
          </a:bodyPr>
          <a:lstStyle/>
          <a:p>
            <a:r>
              <a:rPr lang="en-US" dirty="0">
                <a:solidFill>
                  <a:schemeClr val="tx1"/>
                </a:solidFill>
              </a:rPr>
              <a:t>What is Terraform?</a:t>
            </a:r>
          </a:p>
        </p:txBody>
      </p:sp>
      <p:sp>
        <p:nvSpPr>
          <p:cNvPr id="3" name="Subtitle 2"/>
          <p:cNvSpPr>
            <a:spLocks noGrp="1"/>
          </p:cNvSpPr>
          <p:nvPr>
            <p:ph type="subTitle" idx="1"/>
          </p:nvPr>
        </p:nvSpPr>
        <p:spPr>
          <a:xfrm>
            <a:off x="684212" y="1622738"/>
            <a:ext cx="10958288" cy="1377135"/>
          </a:xfrm>
        </p:spPr>
        <p:txBody>
          <a:bodyPr>
            <a:normAutofit/>
          </a:bodyPr>
          <a:lstStyle/>
          <a:p>
            <a:pPr>
              <a:buClr>
                <a:schemeClr val="bg1"/>
              </a:buClr>
            </a:pPr>
            <a:r>
              <a:rPr lang="en-US" dirty="0">
                <a:solidFill>
                  <a:schemeClr val="bg1"/>
                </a:solidFill>
              </a:rPr>
              <a:t>Terraform is a tool for building, changing, and versioning infrastructure safely and efficiently. Terraform can manage existing and popular service providers as well as custom in-house solutions.</a:t>
            </a:r>
          </a:p>
          <a:p>
            <a:pPr marL="342900" indent="-342900">
              <a:buClr>
                <a:schemeClr val="bg1"/>
              </a:buClr>
              <a:buFont typeface="Wingdings" panose="05000000000000000000" pitchFamily="2" charset="2"/>
              <a:buChar char="Ø"/>
            </a:pPr>
            <a:endParaRPr lang="en-US" dirty="0">
              <a:solidFill>
                <a:schemeClr val="bg1"/>
              </a:solidFill>
            </a:endParaRPr>
          </a:p>
          <a:p>
            <a:pPr marL="342900" indent="-342900">
              <a:buClr>
                <a:schemeClr val="bg1"/>
              </a:buClr>
              <a:buFont typeface="Wingdings" panose="05000000000000000000" pitchFamily="2" charset="2"/>
              <a:buChar char="Ø"/>
            </a:pPr>
            <a:endParaRPr lang="en-US" dirty="0">
              <a:solidFill>
                <a:schemeClr val="bg1"/>
              </a:solidFill>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054301622"/>
              </p:ext>
            </p:extLst>
          </p:nvPr>
        </p:nvGraphicFramePr>
        <p:xfrm>
          <a:off x="11377862" y="78623"/>
          <a:ext cx="749968" cy="526968"/>
        </p:xfrm>
        <a:graphic>
          <a:graphicData uri="http://schemas.openxmlformats.org/presentationml/2006/ole">
            <mc:AlternateContent xmlns:mc="http://schemas.openxmlformats.org/markup-compatibility/2006">
              <mc:Choice xmlns:v="urn:schemas-microsoft-com:vml" Requires="v">
                <p:oleObj spid="_x0000_s12400" name="Bitmap Image" r:id="rId5" imgW="990720" imgH="1171440" progId="Paint.Picture">
                  <p:embed/>
                </p:oleObj>
              </mc:Choice>
              <mc:Fallback>
                <p:oleObj name="Bitmap Image" r:id="rId5" imgW="990720" imgH="1171440" progId="Paint.Picture">
                  <p:embed/>
                  <p:pic>
                    <p:nvPicPr>
                      <p:cNvPr id="0" name=""/>
                      <p:cNvPicPr/>
                      <p:nvPr/>
                    </p:nvPicPr>
                    <p:blipFill>
                      <a:blip r:embed="rId6"/>
                      <a:stretch>
                        <a:fillRect/>
                      </a:stretch>
                    </p:blipFill>
                    <p:spPr>
                      <a:xfrm>
                        <a:off x="11377862" y="78623"/>
                        <a:ext cx="749968" cy="526968"/>
                      </a:xfrm>
                      <a:prstGeom prst="rect">
                        <a:avLst/>
                      </a:prstGeom>
                    </p:spPr>
                  </p:pic>
                </p:oleObj>
              </mc:Fallback>
            </mc:AlternateContent>
          </a:graphicData>
        </a:graphic>
      </p:graphicFrame>
      <p:pic>
        <p:nvPicPr>
          <p:cNvPr id="5" name="Picture 4"/>
          <p:cNvPicPr>
            <a:picLocks noChangeAspect="1"/>
          </p:cNvPicPr>
          <p:nvPr/>
        </p:nvPicPr>
        <p:blipFill>
          <a:blip r:embed="rId7"/>
          <a:stretch>
            <a:fillRect/>
          </a:stretch>
        </p:blipFill>
        <p:spPr>
          <a:xfrm>
            <a:off x="2810556" y="3218813"/>
            <a:ext cx="6705600" cy="2143125"/>
          </a:xfrm>
          <a:prstGeom prst="rect">
            <a:avLst/>
          </a:prstGeom>
        </p:spPr>
      </p:pic>
    </p:spTree>
    <p:extLst>
      <p:ext uri="{BB962C8B-B14F-4D97-AF65-F5344CB8AC3E}">
        <p14:creationId xmlns:p14="http://schemas.microsoft.com/office/powerpoint/2010/main" val="363150683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1" y="685800"/>
            <a:ext cx="11507789" cy="717998"/>
          </a:xfrm>
          <a:solidFill>
            <a:srgbClr val="003DB8"/>
          </a:solidFill>
          <a:effectLst/>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rmAutofit fontScale="90000"/>
          </a:bodyPr>
          <a:lstStyle/>
          <a:p>
            <a:r>
              <a:rPr lang="en-US" dirty="0">
                <a:solidFill>
                  <a:schemeClr val="tx1"/>
                </a:solidFill>
              </a:rPr>
              <a:t>AWS Services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1" y="1693334"/>
            <a:ext cx="10585176" cy="3797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5986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1" y="685800"/>
            <a:ext cx="11507789" cy="717998"/>
          </a:xfrm>
          <a:solidFill>
            <a:srgbClr val="003DB8"/>
          </a:solidFill>
          <a:effectLst/>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rmAutofit fontScale="90000"/>
          </a:bodyPr>
          <a:lstStyle/>
          <a:p>
            <a:r>
              <a:rPr lang="en-US" dirty="0">
                <a:solidFill>
                  <a:schemeClr val="tx1"/>
                </a:solidFill>
              </a:rPr>
              <a:t>AWS, VPC with HA</a:t>
            </a:r>
          </a:p>
        </p:txBody>
      </p:sp>
      <p:graphicFrame>
        <p:nvGraphicFramePr>
          <p:cNvPr id="7" name="Object 6"/>
          <p:cNvGraphicFramePr>
            <a:graphicFrameLocks noChangeAspect="1"/>
          </p:cNvGraphicFramePr>
          <p:nvPr/>
        </p:nvGraphicFramePr>
        <p:xfrm>
          <a:off x="11377862" y="78623"/>
          <a:ext cx="749968" cy="526968"/>
        </p:xfrm>
        <a:graphic>
          <a:graphicData uri="http://schemas.openxmlformats.org/presentationml/2006/ole">
            <mc:AlternateContent xmlns:mc="http://schemas.openxmlformats.org/markup-compatibility/2006">
              <mc:Choice xmlns:v="urn:schemas-microsoft-com:vml" Requires="v">
                <p:oleObj spid="_x0000_s32770" name="Bitmap Image" r:id="rId4" imgW="990720" imgH="1171440" progId="Paint.Picture">
                  <p:embed/>
                </p:oleObj>
              </mc:Choice>
              <mc:Fallback>
                <p:oleObj name="Bitmap Image" r:id="rId4" imgW="990720" imgH="1171440" progId="Paint.Picture">
                  <p:embed/>
                  <p:pic>
                    <p:nvPicPr>
                      <p:cNvPr id="7" name="Object 6"/>
                      <p:cNvPicPr/>
                      <p:nvPr/>
                    </p:nvPicPr>
                    <p:blipFill>
                      <a:blip r:embed="rId5"/>
                      <a:stretch>
                        <a:fillRect/>
                      </a:stretch>
                    </p:blipFill>
                    <p:spPr>
                      <a:xfrm>
                        <a:off x="11377862" y="78623"/>
                        <a:ext cx="749968" cy="526968"/>
                      </a:xfrm>
                      <a:prstGeom prst="rect">
                        <a:avLst/>
                      </a:prstGeom>
                    </p:spPr>
                  </p:pic>
                </p:oleObj>
              </mc:Fallback>
            </mc:AlternateContent>
          </a:graphicData>
        </a:graphic>
      </p:graphicFrame>
      <p:pic>
        <p:nvPicPr>
          <p:cNvPr id="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484006"/>
            <a:ext cx="9994232" cy="5077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Rounded Corners 2">
            <a:extLst>
              <a:ext uri="{FF2B5EF4-FFF2-40B4-BE49-F238E27FC236}">
                <a16:creationId xmlns:a16="http://schemas.microsoft.com/office/drawing/2014/main" id="{B00F12A7-05EF-4A40-BC38-BF325D7DC457}"/>
              </a:ext>
            </a:extLst>
          </p:cNvPr>
          <p:cNvSpPr/>
          <p:nvPr/>
        </p:nvSpPr>
        <p:spPr>
          <a:xfrm>
            <a:off x="10141527" y="3391736"/>
            <a:ext cx="1484415" cy="12617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IE</a:t>
            </a:r>
          </a:p>
        </p:txBody>
      </p:sp>
      <p:cxnSp>
        <p:nvCxnSpPr>
          <p:cNvPr id="5" name="Straight Connector 4">
            <a:extLst>
              <a:ext uri="{FF2B5EF4-FFF2-40B4-BE49-F238E27FC236}">
                <a16:creationId xmlns:a16="http://schemas.microsoft.com/office/drawing/2014/main" id="{47618612-ACF2-4F44-A373-800B14C33879}"/>
              </a:ext>
            </a:extLst>
          </p:cNvPr>
          <p:cNvCxnSpPr>
            <a:cxnSpLocks/>
            <a:endCxn id="3" idx="1"/>
          </p:cNvCxnSpPr>
          <p:nvPr/>
        </p:nvCxnSpPr>
        <p:spPr>
          <a:xfrm>
            <a:off x="8740239" y="4001984"/>
            <a:ext cx="1401288" cy="20629"/>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41066CE-B93C-466D-BED4-EA198A7FB4B6}"/>
              </a:ext>
            </a:extLst>
          </p:cNvPr>
          <p:cNvSpPr txBox="1"/>
          <p:nvPr/>
        </p:nvSpPr>
        <p:spPr>
          <a:xfrm>
            <a:off x="9749641" y="2938903"/>
            <a:ext cx="2351314" cy="369332"/>
          </a:xfrm>
          <a:prstGeom prst="rect">
            <a:avLst/>
          </a:prstGeom>
          <a:noFill/>
        </p:spPr>
        <p:txBody>
          <a:bodyPr wrap="square" rtlCol="0">
            <a:spAutoFit/>
          </a:bodyPr>
          <a:lstStyle/>
          <a:p>
            <a:r>
              <a:rPr lang="en-IN" dirty="0">
                <a:solidFill>
                  <a:srgbClr val="FF0000"/>
                </a:solidFill>
              </a:rPr>
              <a:t>www.a2info.com</a:t>
            </a:r>
          </a:p>
        </p:txBody>
      </p:sp>
    </p:spTree>
    <p:extLst>
      <p:ext uri="{BB962C8B-B14F-4D97-AF65-F5344CB8AC3E}">
        <p14:creationId xmlns:p14="http://schemas.microsoft.com/office/powerpoint/2010/main" val="1048679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1" y="685800"/>
            <a:ext cx="11507789" cy="717998"/>
          </a:xfrm>
          <a:solidFill>
            <a:srgbClr val="003DB8"/>
          </a:solidFill>
          <a:effectLst/>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rmAutofit fontScale="90000"/>
          </a:bodyPr>
          <a:lstStyle/>
          <a:p>
            <a:r>
              <a:rPr lang="en-US" b="1" dirty="0"/>
              <a:t>Conclusions</a:t>
            </a:r>
            <a:endParaRPr lang="en-US" dirty="0">
              <a:solidFill>
                <a:schemeClr val="tx1"/>
              </a:solidFill>
            </a:endParaRPr>
          </a:p>
        </p:txBody>
      </p:sp>
      <p:sp>
        <p:nvSpPr>
          <p:cNvPr id="5" name="Subtitle 2"/>
          <p:cNvSpPr>
            <a:spLocks noGrp="1"/>
          </p:cNvSpPr>
          <p:nvPr>
            <p:ph type="subTitle" idx="1"/>
          </p:nvPr>
        </p:nvSpPr>
        <p:spPr>
          <a:xfrm>
            <a:off x="684212" y="1622738"/>
            <a:ext cx="10958288" cy="4778061"/>
          </a:xfrm>
        </p:spPr>
        <p:txBody>
          <a:bodyPr/>
          <a:lstStyle/>
          <a:p>
            <a:pPr>
              <a:buClr>
                <a:schemeClr val="bg1"/>
              </a:buClr>
            </a:pPr>
            <a:r>
              <a:rPr lang="en-US" b="1" dirty="0">
                <a:solidFill>
                  <a:schemeClr val="bg1"/>
                </a:solidFill>
              </a:rPr>
              <a:t>End of this course you will able to understand </a:t>
            </a:r>
          </a:p>
          <a:p>
            <a:pPr marL="342900" indent="-342900">
              <a:buClr>
                <a:schemeClr val="bg1"/>
              </a:buClr>
              <a:buFont typeface="Wingdings" panose="05000000000000000000" pitchFamily="2" charset="2"/>
              <a:buChar char="Ø"/>
            </a:pPr>
            <a:r>
              <a:rPr lang="en-US" dirty="0">
                <a:solidFill>
                  <a:schemeClr val="bg1"/>
                </a:solidFill>
              </a:rPr>
              <a:t>HCL</a:t>
            </a:r>
          </a:p>
          <a:p>
            <a:pPr marL="342900" indent="-342900">
              <a:buClr>
                <a:schemeClr val="bg1"/>
              </a:buClr>
              <a:buFont typeface="Wingdings" panose="05000000000000000000" pitchFamily="2" charset="2"/>
              <a:buChar char="Ø"/>
            </a:pPr>
            <a:r>
              <a:rPr lang="en-US" dirty="0">
                <a:solidFill>
                  <a:schemeClr val="bg1"/>
                </a:solidFill>
              </a:rPr>
              <a:t>Infrastructure as a Code for AWS</a:t>
            </a:r>
          </a:p>
          <a:p>
            <a:pPr marL="342900" indent="-342900">
              <a:buClr>
                <a:schemeClr val="bg1"/>
              </a:buClr>
              <a:buFont typeface="Wingdings" panose="05000000000000000000" pitchFamily="2" charset="2"/>
              <a:buChar char="Ø"/>
            </a:pPr>
            <a:r>
              <a:rPr lang="en-US" dirty="0">
                <a:solidFill>
                  <a:schemeClr val="bg1"/>
                </a:solidFill>
              </a:rPr>
              <a:t>How to convert AWS Architecture to Code</a:t>
            </a:r>
          </a:p>
          <a:p>
            <a:pPr marL="342900" indent="-342900">
              <a:buClr>
                <a:schemeClr val="bg1"/>
              </a:buClr>
              <a:buFont typeface="Wingdings" panose="05000000000000000000" pitchFamily="2" charset="2"/>
              <a:buChar char="Ø"/>
            </a:pPr>
            <a:r>
              <a:rPr lang="en-US" dirty="0">
                <a:solidFill>
                  <a:schemeClr val="bg1"/>
                </a:solidFill>
              </a:rPr>
              <a:t>Jenkins integration with Terraform as pipeline</a:t>
            </a:r>
          </a:p>
          <a:p>
            <a:pPr marL="342900" indent="-342900">
              <a:buClr>
                <a:schemeClr val="bg1"/>
              </a:buClr>
              <a:buFont typeface="Wingdings" panose="05000000000000000000" pitchFamily="2" charset="2"/>
              <a:buChar char="Ø"/>
            </a:pPr>
            <a:r>
              <a:rPr lang="en-US" dirty="0">
                <a:solidFill>
                  <a:schemeClr val="bg1"/>
                </a:solidFill>
              </a:rPr>
              <a:t>Twice of your current salary</a:t>
            </a:r>
          </a:p>
          <a:p>
            <a:pPr marL="342900" indent="-342900">
              <a:buClr>
                <a:schemeClr val="bg1"/>
              </a:buClr>
              <a:buFont typeface="Wingdings" panose="05000000000000000000" pitchFamily="2" charset="2"/>
              <a:buChar char="Ø"/>
            </a:pPr>
            <a:endParaRPr lang="en-US" dirty="0">
              <a:solidFill>
                <a:schemeClr val="bg1"/>
              </a:solidFill>
            </a:endParaRPr>
          </a:p>
          <a:p>
            <a:pPr marL="342900" indent="-342900">
              <a:buClr>
                <a:schemeClr val="bg1"/>
              </a:buClr>
              <a:buFont typeface="Wingdings" panose="05000000000000000000" pitchFamily="2" charset="2"/>
              <a:buChar char="Ø"/>
            </a:pPr>
            <a:endParaRPr lang="en-US" dirty="0">
              <a:solidFill>
                <a:schemeClr val="bg1"/>
              </a:solidFill>
            </a:endParaRPr>
          </a:p>
        </p:txBody>
      </p:sp>
    </p:spTree>
    <p:extLst>
      <p:ext uri="{BB962C8B-B14F-4D97-AF65-F5344CB8AC3E}">
        <p14:creationId xmlns:p14="http://schemas.microsoft.com/office/powerpoint/2010/main" val="1161961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tx1"/>
            </a:gs>
            <a:gs pos="0">
              <a:schemeClr val="tx1"/>
            </a:gs>
          </a:gsLst>
          <a:lin ang="612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4211" y="685800"/>
            <a:ext cx="11507789" cy="717998"/>
          </a:xfrm>
          <a:solidFill>
            <a:srgbClr val="003DB8"/>
          </a:solidFill>
          <a:effectLst/>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rmAutofit fontScale="90000"/>
          </a:bodyPr>
          <a:lstStyle/>
          <a:p>
            <a:r>
              <a:rPr lang="en-US" dirty="0"/>
              <a:t>The key features of Terraform</a:t>
            </a:r>
            <a:endParaRPr lang="en-US" dirty="0">
              <a:solidFill>
                <a:schemeClr val="tx1"/>
              </a:solidFill>
            </a:endParaRPr>
          </a:p>
        </p:txBody>
      </p:sp>
      <p:sp>
        <p:nvSpPr>
          <p:cNvPr id="3" name="Subtitle 2"/>
          <p:cNvSpPr>
            <a:spLocks noGrp="1"/>
          </p:cNvSpPr>
          <p:nvPr>
            <p:ph type="subTitle" idx="1"/>
          </p:nvPr>
        </p:nvSpPr>
        <p:spPr>
          <a:xfrm>
            <a:off x="684212" y="1622738"/>
            <a:ext cx="10958288" cy="4778061"/>
          </a:xfrm>
        </p:spPr>
        <p:txBody>
          <a:bodyPr/>
          <a:lstStyle/>
          <a:p>
            <a:pPr marL="342900" indent="-342900">
              <a:buClr>
                <a:schemeClr val="bg1"/>
              </a:buClr>
              <a:buFont typeface="Wingdings" panose="05000000000000000000" pitchFamily="2" charset="2"/>
              <a:buChar char="Ø"/>
            </a:pPr>
            <a:r>
              <a:rPr lang="en-US" dirty="0">
                <a:solidFill>
                  <a:schemeClr val="bg1"/>
                </a:solidFill>
              </a:rPr>
              <a:t>Infrastructure as a Code </a:t>
            </a:r>
          </a:p>
          <a:p>
            <a:pPr marL="342900" indent="-342900">
              <a:buClr>
                <a:schemeClr val="bg1"/>
              </a:buClr>
              <a:buFont typeface="Wingdings" panose="05000000000000000000" pitchFamily="2" charset="2"/>
              <a:buChar char="Ø"/>
            </a:pPr>
            <a:r>
              <a:rPr lang="en-US" dirty="0">
                <a:solidFill>
                  <a:schemeClr val="bg1"/>
                </a:solidFill>
              </a:rPr>
              <a:t>Execution Plans </a:t>
            </a:r>
          </a:p>
          <a:p>
            <a:pPr marL="342900" indent="-342900">
              <a:buClr>
                <a:schemeClr val="bg1"/>
              </a:buClr>
              <a:buFont typeface="Wingdings" panose="05000000000000000000" pitchFamily="2" charset="2"/>
              <a:buChar char="Ø"/>
            </a:pPr>
            <a:r>
              <a:rPr lang="en-US" dirty="0">
                <a:solidFill>
                  <a:schemeClr val="bg1"/>
                </a:solidFill>
              </a:rPr>
              <a:t>Resource Graph </a:t>
            </a:r>
          </a:p>
          <a:p>
            <a:pPr marL="342900" indent="-342900">
              <a:buClr>
                <a:schemeClr val="bg1"/>
              </a:buClr>
              <a:buFont typeface="Wingdings" panose="05000000000000000000" pitchFamily="2" charset="2"/>
              <a:buChar char="Ø"/>
            </a:pPr>
            <a:r>
              <a:rPr lang="en-US" dirty="0">
                <a:solidFill>
                  <a:schemeClr val="bg1"/>
                </a:solidFill>
              </a:rPr>
              <a:t>Change Automation </a:t>
            </a:r>
          </a:p>
          <a:p>
            <a:pPr marL="342900" indent="-342900">
              <a:buClr>
                <a:schemeClr val="bg1"/>
              </a:buClr>
              <a:buFont typeface="Wingdings" panose="05000000000000000000" pitchFamily="2" charset="2"/>
              <a:buChar char="Ø"/>
            </a:pPr>
            <a:endParaRPr lang="en-US" dirty="0">
              <a:solidFill>
                <a:schemeClr val="bg1"/>
              </a:solidFill>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054301622"/>
              </p:ext>
            </p:extLst>
          </p:nvPr>
        </p:nvGraphicFramePr>
        <p:xfrm>
          <a:off x="11377862" y="78623"/>
          <a:ext cx="749968" cy="526968"/>
        </p:xfrm>
        <a:graphic>
          <a:graphicData uri="http://schemas.openxmlformats.org/presentationml/2006/ole">
            <mc:AlternateContent xmlns:mc="http://schemas.openxmlformats.org/markup-compatibility/2006">
              <mc:Choice xmlns:v="urn:schemas-microsoft-com:vml" Requires="v">
                <p:oleObj spid="_x0000_s15460" name="Bitmap Image" r:id="rId5" imgW="990720" imgH="1171440" progId="Paint.Picture">
                  <p:embed/>
                </p:oleObj>
              </mc:Choice>
              <mc:Fallback>
                <p:oleObj name="Bitmap Image" r:id="rId5" imgW="990720" imgH="1171440" progId="Paint.Picture">
                  <p:embed/>
                  <p:pic>
                    <p:nvPicPr>
                      <p:cNvPr id="0" name=""/>
                      <p:cNvPicPr/>
                      <p:nvPr/>
                    </p:nvPicPr>
                    <p:blipFill>
                      <a:blip r:embed="rId6"/>
                      <a:stretch>
                        <a:fillRect/>
                      </a:stretch>
                    </p:blipFill>
                    <p:spPr>
                      <a:xfrm>
                        <a:off x="11377862" y="78623"/>
                        <a:ext cx="749968" cy="526968"/>
                      </a:xfrm>
                      <a:prstGeom prst="rect">
                        <a:avLst/>
                      </a:prstGeom>
                    </p:spPr>
                  </p:pic>
                </p:oleObj>
              </mc:Fallback>
            </mc:AlternateContent>
          </a:graphicData>
        </a:graphic>
      </p:graphicFrame>
    </p:spTree>
    <p:extLst>
      <p:ext uri="{BB962C8B-B14F-4D97-AF65-F5344CB8AC3E}">
        <p14:creationId xmlns:p14="http://schemas.microsoft.com/office/powerpoint/2010/main" val="258274816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tx1"/>
            </a:gs>
            <a:gs pos="0">
              <a:schemeClr val="tx1"/>
            </a:gs>
          </a:gsLst>
          <a:lin ang="612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4211" y="685800"/>
            <a:ext cx="11507789" cy="717998"/>
          </a:xfrm>
          <a:solidFill>
            <a:srgbClr val="003DB8"/>
          </a:solidFill>
          <a:effectLst/>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rmAutofit fontScale="90000"/>
          </a:bodyPr>
          <a:lstStyle/>
          <a:p>
            <a:r>
              <a:rPr lang="en-US" dirty="0">
                <a:solidFill>
                  <a:schemeClr val="tx1"/>
                </a:solidFill>
              </a:rPr>
              <a:t>Why Terrafomr?</a:t>
            </a:r>
          </a:p>
        </p:txBody>
      </p:sp>
      <p:sp>
        <p:nvSpPr>
          <p:cNvPr id="3" name="Subtitle 2"/>
          <p:cNvSpPr>
            <a:spLocks noGrp="1"/>
          </p:cNvSpPr>
          <p:nvPr>
            <p:ph type="subTitle" idx="1"/>
          </p:nvPr>
        </p:nvSpPr>
        <p:spPr>
          <a:xfrm>
            <a:off x="684212" y="1622738"/>
            <a:ext cx="10958288" cy="4778061"/>
          </a:xfrm>
        </p:spPr>
        <p:txBody>
          <a:bodyPr/>
          <a:lstStyle/>
          <a:p>
            <a:pPr marL="342900" indent="-342900">
              <a:buClr>
                <a:schemeClr val="bg1"/>
              </a:buClr>
              <a:buFont typeface="Wingdings" panose="05000000000000000000" pitchFamily="2" charset="2"/>
              <a:buChar char="Ø"/>
            </a:pPr>
            <a:r>
              <a:rPr lang="en-US" dirty="0">
                <a:solidFill>
                  <a:schemeClr val="bg1"/>
                </a:solidFill>
              </a:rPr>
              <a:t>AWS and Terrafomr partnership </a:t>
            </a:r>
            <a:r>
              <a:rPr lang="en-US" dirty="0">
                <a:solidFill>
                  <a:schemeClr val="bg1"/>
                </a:solidFill>
                <a:hlinkClick r:id="rId5"/>
              </a:rPr>
              <a:t>https://aws.amazon.com/blogs/apn/terraform-beyond-the-basics-with-aws/</a:t>
            </a:r>
            <a:endParaRPr lang="en-US" dirty="0">
              <a:solidFill>
                <a:schemeClr val="bg1"/>
              </a:solidFill>
            </a:endParaRPr>
          </a:p>
          <a:p>
            <a:pPr marL="342900" indent="-342900">
              <a:buClr>
                <a:schemeClr val="bg1"/>
              </a:buClr>
              <a:buFont typeface="Wingdings" panose="05000000000000000000" pitchFamily="2" charset="2"/>
              <a:buChar char="Ø"/>
            </a:pPr>
            <a:r>
              <a:rPr lang="en-US" dirty="0">
                <a:solidFill>
                  <a:schemeClr val="bg1"/>
                </a:solidFill>
              </a:rPr>
              <a:t>Terraform template define in declarative approach, immutable</a:t>
            </a:r>
          </a:p>
          <a:p>
            <a:pPr marL="342900" indent="-342900">
              <a:buClr>
                <a:schemeClr val="bg1"/>
              </a:buClr>
              <a:buFont typeface="Wingdings" panose="05000000000000000000" pitchFamily="2" charset="2"/>
              <a:buChar char="Ø"/>
            </a:pPr>
            <a:r>
              <a:rPr lang="en-US" dirty="0">
                <a:solidFill>
                  <a:schemeClr val="bg1"/>
                </a:solidFill>
              </a:rPr>
              <a:t>Terraform maintain local/remote state</a:t>
            </a:r>
          </a:p>
          <a:p>
            <a:pPr marL="342900" indent="-342900">
              <a:buClr>
                <a:schemeClr val="bg1"/>
              </a:buClr>
              <a:buFont typeface="Wingdings" panose="05000000000000000000" pitchFamily="2" charset="2"/>
              <a:buChar char="Ø"/>
            </a:pPr>
            <a:r>
              <a:rPr lang="en-US" dirty="0">
                <a:solidFill>
                  <a:schemeClr val="bg1"/>
                </a:solidFill>
              </a:rPr>
              <a:t>Terraform work in </a:t>
            </a:r>
            <a:r>
              <a:rPr lang="en-US" dirty="0" err="1">
                <a:solidFill>
                  <a:schemeClr val="bg1"/>
                </a:solidFill>
              </a:rPr>
              <a:t>onprem</a:t>
            </a:r>
            <a:r>
              <a:rPr lang="en-US" dirty="0">
                <a:solidFill>
                  <a:schemeClr val="bg1"/>
                </a:solidFill>
              </a:rPr>
              <a:t> or any cloud</a:t>
            </a:r>
          </a:p>
          <a:p>
            <a:pPr marL="342900" indent="-342900">
              <a:buClr>
                <a:schemeClr val="bg1"/>
              </a:buClr>
              <a:buFont typeface="Wingdings" panose="05000000000000000000" pitchFamily="2" charset="2"/>
              <a:buChar char="Ø"/>
            </a:pPr>
            <a:endParaRPr lang="en-US" dirty="0">
              <a:solidFill>
                <a:schemeClr val="bg1"/>
              </a:solidFill>
            </a:endParaRPr>
          </a:p>
          <a:p>
            <a:pPr marL="342900" indent="-342900">
              <a:buClr>
                <a:schemeClr val="bg1"/>
              </a:buClr>
              <a:buFont typeface="Wingdings" panose="05000000000000000000" pitchFamily="2" charset="2"/>
              <a:buChar char="Ø"/>
            </a:pPr>
            <a:endParaRPr lang="en-US" dirty="0">
              <a:solidFill>
                <a:schemeClr val="bg1"/>
              </a:solidFill>
            </a:endParaRPr>
          </a:p>
          <a:p>
            <a:pPr marL="342900" indent="-342900">
              <a:buClr>
                <a:schemeClr val="bg1"/>
              </a:buClr>
              <a:buFont typeface="Wingdings" panose="05000000000000000000" pitchFamily="2" charset="2"/>
              <a:buChar char="Ø"/>
            </a:pPr>
            <a:endParaRPr lang="en-US" dirty="0">
              <a:solidFill>
                <a:schemeClr val="bg1"/>
              </a:solidFill>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054301622"/>
              </p:ext>
            </p:extLst>
          </p:nvPr>
        </p:nvGraphicFramePr>
        <p:xfrm>
          <a:off x="11377862" y="78623"/>
          <a:ext cx="749968" cy="526968"/>
        </p:xfrm>
        <a:graphic>
          <a:graphicData uri="http://schemas.openxmlformats.org/presentationml/2006/ole">
            <mc:AlternateContent xmlns:mc="http://schemas.openxmlformats.org/markup-compatibility/2006">
              <mc:Choice xmlns:v="urn:schemas-microsoft-com:vml" Requires="v">
                <p:oleObj spid="_x0000_s14441" name="Bitmap Image" r:id="rId6" imgW="990720" imgH="1171440" progId="Paint.Picture">
                  <p:embed/>
                </p:oleObj>
              </mc:Choice>
              <mc:Fallback>
                <p:oleObj name="Bitmap Image" r:id="rId6" imgW="990720" imgH="1171440" progId="Paint.Picture">
                  <p:embed/>
                  <p:pic>
                    <p:nvPicPr>
                      <p:cNvPr id="0" name=""/>
                      <p:cNvPicPr/>
                      <p:nvPr/>
                    </p:nvPicPr>
                    <p:blipFill>
                      <a:blip r:embed="rId7"/>
                      <a:stretch>
                        <a:fillRect/>
                      </a:stretch>
                    </p:blipFill>
                    <p:spPr>
                      <a:xfrm>
                        <a:off x="11377862" y="78623"/>
                        <a:ext cx="749968" cy="526968"/>
                      </a:xfrm>
                      <a:prstGeom prst="rect">
                        <a:avLst/>
                      </a:prstGeom>
                    </p:spPr>
                  </p:pic>
                </p:oleObj>
              </mc:Fallback>
            </mc:AlternateContent>
          </a:graphicData>
        </a:graphic>
      </p:graphicFrame>
    </p:spTree>
    <p:extLst>
      <p:ext uri="{BB962C8B-B14F-4D97-AF65-F5344CB8AC3E}">
        <p14:creationId xmlns:p14="http://schemas.microsoft.com/office/powerpoint/2010/main" val="113854438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tx1"/>
            </a:gs>
            <a:gs pos="0">
              <a:schemeClr val="tx1"/>
            </a:gs>
          </a:gsLst>
          <a:lin ang="612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4211" y="685800"/>
            <a:ext cx="11507789" cy="717998"/>
          </a:xfrm>
          <a:solidFill>
            <a:srgbClr val="003DB8"/>
          </a:solidFill>
          <a:effectLst/>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rmAutofit fontScale="90000"/>
          </a:bodyPr>
          <a:lstStyle/>
          <a:p>
            <a:r>
              <a:rPr lang="en-US" dirty="0">
                <a:solidFill>
                  <a:schemeClr val="tx1"/>
                </a:solidFill>
              </a:rPr>
              <a:t>Terrafomr Vs Others</a:t>
            </a:r>
          </a:p>
        </p:txBody>
      </p:sp>
      <p:graphicFrame>
        <p:nvGraphicFramePr>
          <p:cNvPr id="6" name="Object 5"/>
          <p:cNvGraphicFramePr>
            <a:graphicFrameLocks noChangeAspect="1"/>
          </p:cNvGraphicFramePr>
          <p:nvPr>
            <p:extLst>
              <p:ext uri="{D42A27DB-BD31-4B8C-83A1-F6EECF244321}">
                <p14:modId xmlns:p14="http://schemas.microsoft.com/office/powerpoint/2010/main" val="3054301622"/>
              </p:ext>
            </p:extLst>
          </p:nvPr>
        </p:nvGraphicFramePr>
        <p:xfrm>
          <a:off x="11377862" y="78623"/>
          <a:ext cx="749968" cy="526968"/>
        </p:xfrm>
        <a:graphic>
          <a:graphicData uri="http://schemas.openxmlformats.org/presentationml/2006/ole">
            <mc:AlternateContent xmlns:mc="http://schemas.openxmlformats.org/markup-compatibility/2006">
              <mc:Choice xmlns:v="urn:schemas-microsoft-com:vml" Requires="v">
                <p:oleObj spid="_x0000_s13422" name="Bitmap Image" r:id="rId5" imgW="990720" imgH="1171440" progId="Paint.Picture">
                  <p:embed/>
                </p:oleObj>
              </mc:Choice>
              <mc:Fallback>
                <p:oleObj name="Bitmap Image" r:id="rId5" imgW="990720" imgH="1171440" progId="Paint.Picture">
                  <p:embed/>
                  <p:pic>
                    <p:nvPicPr>
                      <p:cNvPr id="0" name=""/>
                      <p:cNvPicPr/>
                      <p:nvPr/>
                    </p:nvPicPr>
                    <p:blipFill>
                      <a:blip r:embed="rId6"/>
                      <a:stretch>
                        <a:fillRect/>
                      </a:stretch>
                    </p:blipFill>
                    <p:spPr>
                      <a:xfrm>
                        <a:off x="11377862" y="78623"/>
                        <a:ext cx="749968" cy="526968"/>
                      </a:xfrm>
                      <a:prstGeom prst="rect">
                        <a:avLst/>
                      </a:prstGeom>
                    </p:spPr>
                  </p:pic>
                </p:oleObj>
              </mc:Fallback>
            </mc:AlternateContent>
          </a:graphicData>
        </a:graphic>
      </p:graphicFrame>
      <p:pic>
        <p:nvPicPr>
          <p:cNvPr id="7" name="Picture 6"/>
          <p:cNvPicPr>
            <a:picLocks noChangeAspect="1"/>
          </p:cNvPicPr>
          <p:nvPr/>
        </p:nvPicPr>
        <p:blipFill>
          <a:blip r:embed="rId7"/>
          <a:stretch>
            <a:fillRect/>
          </a:stretch>
        </p:blipFill>
        <p:spPr>
          <a:xfrm>
            <a:off x="684211" y="1484007"/>
            <a:ext cx="11443619" cy="4926957"/>
          </a:xfrm>
          <a:prstGeom prst="rect">
            <a:avLst/>
          </a:prstGeom>
        </p:spPr>
      </p:pic>
    </p:spTree>
    <p:extLst>
      <p:ext uri="{BB962C8B-B14F-4D97-AF65-F5344CB8AC3E}">
        <p14:creationId xmlns:p14="http://schemas.microsoft.com/office/powerpoint/2010/main" val="44993125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1" y="685800"/>
            <a:ext cx="11507789" cy="717998"/>
          </a:xfrm>
          <a:solidFill>
            <a:srgbClr val="003DB8"/>
          </a:solidFill>
          <a:effectLst/>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rmAutofit fontScale="90000"/>
          </a:bodyPr>
          <a:lstStyle/>
          <a:p>
            <a:r>
              <a:rPr lang="en-US" dirty="0">
                <a:solidFill>
                  <a:schemeClr val="tx1"/>
                </a:solidFill>
              </a:rPr>
              <a:t>Terrafomr in </a:t>
            </a:r>
            <a:r>
              <a:rPr lang="en-US" dirty="0" err="1">
                <a:solidFill>
                  <a:schemeClr val="tx1"/>
                </a:solidFill>
              </a:rPr>
              <a:t>XebiaLabs</a:t>
            </a:r>
            <a:endParaRPr lang="en-US" dirty="0">
              <a:solidFill>
                <a:schemeClr val="tx1"/>
              </a:solidFill>
            </a:endParaRPr>
          </a:p>
        </p:txBody>
      </p:sp>
      <p:sp>
        <p:nvSpPr>
          <p:cNvPr id="3" name="Subtitle 2"/>
          <p:cNvSpPr>
            <a:spLocks noGrp="1"/>
          </p:cNvSpPr>
          <p:nvPr>
            <p:ph type="subTitle" idx="1"/>
          </p:nvPr>
        </p:nvSpPr>
        <p:spPr>
          <a:xfrm>
            <a:off x="684212" y="1622738"/>
            <a:ext cx="10958288" cy="4778061"/>
          </a:xfrm>
        </p:spPr>
        <p:txBody>
          <a:bodyPr>
            <a:normAutofit/>
          </a:bodyPr>
          <a:lstStyle/>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4" name="Picture 3"/>
          <p:cNvPicPr>
            <a:picLocks noChangeAspect="1"/>
          </p:cNvPicPr>
          <p:nvPr/>
        </p:nvPicPr>
        <p:blipFill>
          <a:blip r:embed="rId3"/>
          <a:stretch>
            <a:fillRect/>
          </a:stretch>
        </p:blipFill>
        <p:spPr>
          <a:xfrm>
            <a:off x="684211" y="1622738"/>
            <a:ext cx="11443619" cy="4489304"/>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3054301622"/>
              </p:ext>
            </p:extLst>
          </p:nvPr>
        </p:nvGraphicFramePr>
        <p:xfrm>
          <a:off x="11377862" y="78623"/>
          <a:ext cx="749968" cy="526968"/>
        </p:xfrm>
        <a:graphic>
          <a:graphicData uri="http://schemas.openxmlformats.org/presentationml/2006/ole">
            <mc:AlternateContent xmlns:mc="http://schemas.openxmlformats.org/markup-compatibility/2006">
              <mc:Choice xmlns:v="urn:schemas-microsoft-com:vml" Requires="v">
                <p:oleObj spid="_x0000_s10363" name="Bitmap Image" r:id="rId4" imgW="990720" imgH="1171440" progId="Paint.Picture">
                  <p:embed/>
                </p:oleObj>
              </mc:Choice>
              <mc:Fallback>
                <p:oleObj name="Bitmap Image" r:id="rId4" imgW="990720" imgH="1171440" progId="Paint.Picture">
                  <p:embed/>
                  <p:pic>
                    <p:nvPicPr>
                      <p:cNvPr id="0" name=""/>
                      <p:cNvPicPr/>
                      <p:nvPr/>
                    </p:nvPicPr>
                    <p:blipFill>
                      <a:blip r:embed="rId5"/>
                      <a:stretch>
                        <a:fillRect/>
                      </a:stretch>
                    </p:blipFill>
                    <p:spPr>
                      <a:xfrm>
                        <a:off x="11377862" y="78623"/>
                        <a:ext cx="749968" cy="526968"/>
                      </a:xfrm>
                      <a:prstGeom prst="rect">
                        <a:avLst/>
                      </a:prstGeom>
                    </p:spPr>
                  </p:pic>
                </p:oleObj>
              </mc:Fallback>
            </mc:AlternateContent>
          </a:graphicData>
        </a:graphic>
      </p:graphicFrame>
    </p:spTree>
    <p:extLst>
      <p:ext uri="{BB962C8B-B14F-4D97-AF65-F5344CB8AC3E}">
        <p14:creationId xmlns:p14="http://schemas.microsoft.com/office/powerpoint/2010/main" val="2164578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1" y="685800"/>
            <a:ext cx="11507789" cy="717998"/>
          </a:xfrm>
          <a:solidFill>
            <a:srgbClr val="003DB8"/>
          </a:solidFill>
          <a:effectLst/>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Autofit/>
          </a:bodyPr>
          <a:lstStyle/>
          <a:p>
            <a:r>
              <a:rPr lang="en-US" sz="2800" dirty="0">
                <a:solidFill>
                  <a:schemeClr val="tx1"/>
                </a:solidFill>
              </a:rPr>
              <a:t>Terraform will paly vital roles for infra. provisioning </a:t>
            </a:r>
          </a:p>
        </p:txBody>
      </p:sp>
      <p:sp>
        <p:nvSpPr>
          <p:cNvPr id="3" name="Subtitle 2"/>
          <p:cNvSpPr>
            <a:spLocks noGrp="1"/>
          </p:cNvSpPr>
          <p:nvPr>
            <p:ph type="subTitle" idx="1"/>
          </p:nvPr>
        </p:nvSpPr>
        <p:spPr>
          <a:xfrm>
            <a:off x="684212" y="1622738"/>
            <a:ext cx="10958288" cy="4778061"/>
          </a:xfrm>
        </p:spPr>
        <p:txBody>
          <a:bodyPr>
            <a:normAutofit/>
          </a:bodyPr>
          <a:lstStyle/>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3054301622"/>
              </p:ext>
            </p:extLst>
          </p:nvPr>
        </p:nvGraphicFramePr>
        <p:xfrm>
          <a:off x="11377862" y="78623"/>
          <a:ext cx="749968" cy="526968"/>
        </p:xfrm>
        <a:graphic>
          <a:graphicData uri="http://schemas.openxmlformats.org/presentationml/2006/ole">
            <mc:AlternateContent xmlns:mc="http://schemas.openxmlformats.org/markup-compatibility/2006">
              <mc:Choice xmlns:v="urn:schemas-microsoft-com:vml" Requires="v">
                <p:oleObj spid="_x0000_s11377" name="Bitmap Image" r:id="rId3" imgW="990720" imgH="1171440" progId="Paint.Picture">
                  <p:embed/>
                </p:oleObj>
              </mc:Choice>
              <mc:Fallback>
                <p:oleObj name="Bitmap Image" r:id="rId3" imgW="990720" imgH="1171440" progId="Paint.Picture">
                  <p:embed/>
                  <p:pic>
                    <p:nvPicPr>
                      <p:cNvPr id="0" name=""/>
                      <p:cNvPicPr/>
                      <p:nvPr/>
                    </p:nvPicPr>
                    <p:blipFill>
                      <a:blip r:embed="rId4"/>
                      <a:stretch>
                        <a:fillRect/>
                      </a:stretch>
                    </p:blipFill>
                    <p:spPr>
                      <a:xfrm>
                        <a:off x="11377862" y="78623"/>
                        <a:ext cx="749968" cy="526968"/>
                      </a:xfrm>
                      <a:prstGeom prst="rect">
                        <a:avLst/>
                      </a:prstGeom>
                    </p:spPr>
                  </p:pic>
                </p:oleObj>
              </mc:Fallback>
            </mc:AlternateContent>
          </a:graphicData>
        </a:graphic>
      </p:graphicFrame>
      <p:pic>
        <p:nvPicPr>
          <p:cNvPr id="5" name="Picture 4"/>
          <p:cNvPicPr>
            <a:picLocks noChangeAspect="1"/>
          </p:cNvPicPr>
          <p:nvPr/>
        </p:nvPicPr>
        <p:blipFill>
          <a:blip r:embed="rId5"/>
          <a:stretch>
            <a:fillRect/>
          </a:stretch>
        </p:blipFill>
        <p:spPr>
          <a:xfrm>
            <a:off x="1390830" y="1673381"/>
            <a:ext cx="9545052" cy="4676774"/>
          </a:xfrm>
          <a:prstGeom prst="rect">
            <a:avLst/>
          </a:prstGeom>
        </p:spPr>
      </p:pic>
    </p:spTree>
    <p:extLst>
      <p:ext uri="{BB962C8B-B14F-4D97-AF65-F5344CB8AC3E}">
        <p14:creationId xmlns:p14="http://schemas.microsoft.com/office/powerpoint/2010/main" val="662889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1" y="685800"/>
            <a:ext cx="11507789" cy="717998"/>
          </a:xfrm>
          <a:solidFill>
            <a:srgbClr val="003DB8"/>
          </a:solidFill>
          <a:effectLst/>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Autofit/>
          </a:bodyPr>
          <a:lstStyle/>
          <a:p>
            <a:r>
              <a:rPr lang="en-US" sz="2800" dirty="0">
                <a:solidFill>
                  <a:schemeClr val="tx1"/>
                </a:solidFill>
              </a:rPr>
              <a:t>What we are going to learn?</a:t>
            </a:r>
          </a:p>
        </p:txBody>
      </p:sp>
      <p:sp>
        <p:nvSpPr>
          <p:cNvPr id="3" name="Subtitle 2"/>
          <p:cNvSpPr>
            <a:spLocks noGrp="1"/>
          </p:cNvSpPr>
          <p:nvPr>
            <p:ph type="subTitle" idx="1"/>
          </p:nvPr>
        </p:nvSpPr>
        <p:spPr>
          <a:xfrm>
            <a:off x="684212" y="1622738"/>
            <a:ext cx="10958288" cy="4778061"/>
          </a:xfrm>
        </p:spPr>
        <p:txBody>
          <a:bodyPr>
            <a:normAutofit/>
          </a:bodyPr>
          <a:lstStyle/>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3054301622"/>
              </p:ext>
            </p:extLst>
          </p:nvPr>
        </p:nvGraphicFramePr>
        <p:xfrm>
          <a:off x="11377862" y="78623"/>
          <a:ext cx="749968" cy="526968"/>
        </p:xfrm>
        <a:graphic>
          <a:graphicData uri="http://schemas.openxmlformats.org/presentationml/2006/ole">
            <mc:AlternateContent xmlns:mc="http://schemas.openxmlformats.org/markup-compatibility/2006">
              <mc:Choice xmlns:v="urn:schemas-microsoft-com:vml" Requires="v">
                <p:oleObj spid="_x0000_s16477" name="Bitmap Image" r:id="rId3" imgW="990720" imgH="1171440" progId="Paint.Picture">
                  <p:embed/>
                </p:oleObj>
              </mc:Choice>
              <mc:Fallback>
                <p:oleObj name="Bitmap Image" r:id="rId3" imgW="990720" imgH="1171440" progId="Paint.Picture">
                  <p:embed/>
                  <p:pic>
                    <p:nvPicPr>
                      <p:cNvPr id="0" name=""/>
                      <p:cNvPicPr/>
                      <p:nvPr/>
                    </p:nvPicPr>
                    <p:blipFill>
                      <a:blip r:embed="rId4"/>
                      <a:stretch>
                        <a:fillRect/>
                      </a:stretch>
                    </p:blipFill>
                    <p:spPr>
                      <a:xfrm>
                        <a:off x="11377862" y="78623"/>
                        <a:ext cx="749968" cy="526968"/>
                      </a:xfrm>
                      <a:prstGeom prst="rect">
                        <a:avLst/>
                      </a:prstGeom>
                    </p:spPr>
                  </p:pic>
                </p:oleObj>
              </mc:Fallback>
            </mc:AlternateContent>
          </a:graphicData>
        </a:graphic>
      </p:graphicFrame>
      <p:sp>
        <p:nvSpPr>
          <p:cNvPr id="4" name="Rectangle 3"/>
          <p:cNvSpPr/>
          <p:nvPr/>
        </p:nvSpPr>
        <p:spPr>
          <a:xfrm>
            <a:off x="684211" y="1660956"/>
            <a:ext cx="8459789" cy="4293483"/>
          </a:xfrm>
          <a:prstGeom prst="rect">
            <a:avLst/>
          </a:prstGeom>
        </p:spPr>
        <p:txBody>
          <a:bodyPr wrap="square">
            <a:spAutoFit/>
          </a:bodyPr>
          <a:lstStyle/>
          <a:p>
            <a:pPr marL="342900" indent="-342900">
              <a:buFont typeface="Wingdings" panose="05000000000000000000" pitchFamily="2" charset="2"/>
              <a:buChar char="Ø"/>
            </a:pPr>
            <a:r>
              <a:rPr lang="en-US" sz="2100" dirty="0">
                <a:solidFill>
                  <a:schemeClr val="bg1"/>
                </a:solidFill>
              </a:rPr>
              <a:t>Install of Terraform </a:t>
            </a:r>
          </a:p>
          <a:p>
            <a:pPr marL="342900" indent="-342900">
              <a:buFont typeface="Wingdings" panose="05000000000000000000" pitchFamily="2" charset="2"/>
              <a:buChar char="Ø"/>
            </a:pPr>
            <a:r>
              <a:rPr lang="en-US" sz="2100" dirty="0">
                <a:solidFill>
                  <a:schemeClr val="bg1"/>
                </a:solidFill>
              </a:rPr>
              <a:t>Build Infrastructure </a:t>
            </a:r>
          </a:p>
          <a:p>
            <a:pPr marL="342900" indent="-342900">
              <a:buFont typeface="Wingdings" panose="05000000000000000000" pitchFamily="2" charset="2"/>
              <a:buChar char="Ø"/>
            </a:pPr>
            <a:r>
              <a:rPr lang="en-US" sz="2100" dirty="0">
                <a:solidFill>
                  <a:schemeClr val="bg1"/>
                </a:solidFill>
              </a:rPr>
              <a:t>Change Infrastructure </a:t>
            </a:r>
          </a:p>
          <a:p>
            <a:pPr marL="342900" indent="-342900">
              <a:buFont typeface="Wingdings" panose="05000000000000000000" pitchFamily="2" charset="2"/>
              <a:buChar char="Ø"/>
            </a:pPr>
            <a:r>
              <a:rPr lang="en-US" sz="2100" dirty="0">
                <a:solidFill>
                  <a:schemeClr val="bg1"/>
                </a:solidFill>
              </a:rPr>
              <a:t>Destroy Infrastructure </a:t>
            </a:r>
          </a:p>
          <a:p>
            <a:pPr marL="342900" indent="-342900">
              <a:buFont typeface="Wingdings" panose="05000000000000000000" pitchFamily="2" charset="2"/>
              <a:buChar char="Ø"/>
            </a:pPr>
            <a:r>
              <a:rPr lang="en-US" sz="2100" dirty="0">
                <a:solidFill>
                  <a:schemeClr val="bg1"/>
                </a:solidFill>
              </a:rPr>
              <a:t>Resource Dependencies </a:t>
            </a:r>
          </a:p>
          <a:p>
            <a:pPr marL="342900" indent="-342900">
              <a:buFont typeface="Wingdings" panose="05000000000000000000" pitchFamily="2" charset="2"/>
              <a:buChar char="Ø"/>
            </a:pPr>
            <a:r>
              <a:rPr lang="en-US" sz="2100" dirty="0">
                <a:solidFill>
                  <a:schemeClr val="bg1"/>
                </a:solidFill>
              </a:rPr>
              <a:t>Provision </a:t>
            </a:r>
          </a:p>
          <a:p>
            <a:pPr marL="342900" indent="-342900">
              <a:buFont typeface="Wingdings" panose="05000000000000000000" pitchFamily="2" charset="2"/>
              <a:buChar char="Ø"/>
            </a:pPr>
            <a:r>
              <a:rPr lang="en-US" sz="2100" dirty="0">
                <a:solidFill>
                  <a:schemeClr val="bg1"/>
                </a:solidFill>
              </a:rPr>
              <a:t>Input Variables </a:t>
            </a:r>
          </a:p>
          <a:p>
            <a:pPr marL="342900" indent="-342900">
              <a:buFont typeface="Wingdings" panose="05000000000000000000" pitchFamily="2" charset="2"/>
              <a:buChar char="Ø"/>
            </a:pPr>
            <a:r>
              <a:rPr lang="en-US" sz="2100" dirty="0">
                <a:solidFill>
                  <a:schemeClr val="bg1"/>
                </a:solidFill>
              </a:rPr>
              <a:t>Output Variables </a:t>
            </a:r>
          </a:p>
          <a:p>
            <a:pPr marL="342900" indent="-342900">
              <a:buFont typeface="Wingdings" panose="05000000000000000000" pitchFamily="2" charset="2"/>
              <a:buChar char="Ø"/>
            </a:pPr>
            <a:r>
              <a:rPr lang="en-US" sz="2100" dirty="0">
                <a:solidFill>
                  <a:schemeClr val="bg1"/>
                </a:solidFill>
              </a:rPr>
              <a:t>Modules </a:t>
            </a:r>
          </a:p>
          <a:p>
            <a:pPr marL="342900" indent="-342900">
              <a:buFont typeface="Wingdings" panose="05000000000000000000" pitchFamily="2" charset="2"/>
              <a:buChar char="Ø"/>
            </a:pPr>
            <a:r>
              <a:rPr lang="en-US" sz="2100" dirty="0">
                <a:solidFill>
                  <a:schemeClr val="bg1"/>
                </a:solidFill>
              </a:rPr>
              <a:t>Remote Backends</a:t>
            </a:r>
          </a:p>
          <a:p>
            <a:pPr marL="342900" indent="-342900">
              <a:buFont typeface="Wingdings" panose="05000000000000000000" pitchFamily="2" charset="2"/>
              <a:buChar char="Ø"/>
            </a:pPr>
            <a:r>
              <a:rPr lang="en-US" sz="2100" dirty="0">
                <a:solidFill>
                  <a:schemeClr val="bg1"/>
                </a:solidFill>
              </a:rPr>
              <a:t>Programming Structure , Terraform syntax, internals, and patterns, Terraform Coding Examples</a:t>
            </a:r>
          </a:p>
          <a:p>
            <a:endParaRPr lang="en-US" sz="2100" dirty="0">
              <a:solidFill>
                <a:schemeClr val="bg1"/>
              </a:solidFill>
            </a:endParaRPr>
          </a:p>
        </p:txBody>
      </p:sp>
    </p:spTree>
    <p:extLst>
      <p:ext uri="{BB962C8B-B14F-4D97-AF65-F5344CB8AC3E}">
        <p14:creationId xmlns:p14="http://schemas.microsoft.com/office/powerpoint/2010/main" val="2007691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1" y="685800"/>
            <a:ext cx="11507789" cy="717998"/>
          </a:xfrm>
          <a:solidFill>
            <a:srgbClr val="003DB8"/>
          </a:solidFill>
          <a:effectLst/>
        </p:spPr>
        <p:style>
          <a:lnRef idx="3">
            <a:schemeClr val="lt1"/>
          </a:lnRef>
          <a:fillRef idx="1">
            <a:schemeClr val="accent1"/>
          </a:fillRef>
          <a:effectRef idx="1">
            <a:schemeClr val="accent1"/>
          </a:effectRef>
          <a:fontRef idx="minor">
            <a:schemeClr val="lt1"/>
          </a:fontRef>
        </p:style>
        <p:txBody>
          <a:bodyPr vert="horz" lIns="91440" tIns="45720" rIns="91440" bIns="45720" rtlCol="0" anchor="b">
            <a:noAutofit/>
          </a:bodyPr>
          <a:lstStyle/>
          <a:p>
            <a:r>
              <a:rPr lang="en-US" sz="2800" dirty="0">
                <a:solidFill>
                  <a:schemeClr val="tx1"/>
                </a:solidFill>
              </a:rPr>
              <a:t>What we are going to learn?</a:t>
            </a:r>
          </a:p>
        </p:txBody>
      </p:sp>
      <p:sp>
        <p:nvSpPr>
          <p:cNvPr id="3" name="Subtitle 2"/>
          <p:cNvSpPr>
            <a:spLocks noGrp="1"/>
          </p:cNvSpPr>
          <p:nvPr>
            <p:ph type="subTitle" idx="1"/>
          </p:nvPr>
        </p:nvSpPr>
        <p:spPr>
          <a:xfrm>
            <a:off x="684212" y="1622738"/>
            <a:ext cx="10958288" cy="4778061"/>
          </a:xfrm>
        </p:spPr>
        <p:txBody>
          <a:bodyPr>
            <a:normAutofit/>
          </a:bodyPr>
          <a:lstStyle/>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3054301622"/>
              </p:ext>
            </p:extLst>
          </p:nvPr>
        </p:nvGraphicFramePr>
        <p:xfrm>
          <a:off x="11377862" y="78623"/>
          <a:ext cx="749968" cy="526968"/>
        </p:xfrm>
        <a:graphic>
          <a:graphicData uri="http://schemas.openxmlformats.org/presentationml/2006/ole">
            <mc:AlternateContent xmlns:mc="http://schemas.openxmlformats.org/markup-compatibility/2006">
              <mc:Choice xmlns:v="urn:schemas-microsoft-com:vml" Requires="v">
                <p:oleObj spid="_x0000_s17490" name="Bitmap Image" r:id="rId3" imgW="990720" imgH="1171440" progId="Paint.Picture">
                  <p:embed/>
                </p:oleObj>
              </mc:Choice>
              <mc:Fallback>
                <p:oleObj name="Bitmap Image" r:id="rId3" imgW="990720" imgH="1171440" progId="Paint.Picture">
                  <p:embed/>
                  <p:pic>
                    <p:nvPicPr>
                      <p:cNvPr id="0" name=""/>
                      <p:cNvPicPr/>
                      <p:nvPr/>
                    </p:nvPicPr>
                    <p:blipFill>
                      <a:blip r:embed="rId4"/>
                      <a:stretch>
                        <a:fillRect/>
                      </a:stretch>
                    </p:blipFill>
                    <p:spPr>
                      <a:xfrm>
                        <a:off x="11377862" y="78623"/>
                        <a:ext cx="749968" cy="526968"/>
                      </a:xfrm>
                      <a:prstGeom prst="rect">
                        <a:avLst/>
                      </a:prstGeom>
                    </p:spPr>
                  </p:pic>
                </p:oleObj>
              </mc:Fallback>
            </mc:AlternateContent>
          </a:graphicData>
        </a:graphic>
      </p:graphicFrame>
      <p:sp>
        <p:nvSpPr>
          <p:cNvPr id="4" name="Rectangle 3"/>
          <p:cNvSpPr/>
          <p:nvPr/>
        </p:nvSpPr>
        <p:spPr>
          <a:xfrm>
            <a:off x="684211" y="1660956"/>
            <a:ext cx="8459789" cy="1708160"/>
          </a:xfrm>
          <a:prstGeom prst="rect">
            <a:avLst/>
          </a:prstGeom>
        </p:spPr>
        <p:txBody>
          <a:bodyPr wrap="square">
            <a:spAutoFit/>
          </a:bodyPr>
          <a:lstStyle/>
          <a:p>
            <a:pPr marL="342900" indent="-342900">
              <a:buFont typeface="Wingdings" panose="05000000000000000000" pitchFamily="2" charset="2"/>
              <a:buChar char="Ø"/>
            </a:pPr>
            <a:r>
              <a:rPr lang="en-US" sz="2100" dirty="0">
                <a:solidFill>
                  <a:schemeClr val="bg1"/>
                </a:solidFill>
              </a:rPr>
              <a:t>Packer and Terraform together</a:t>
            </a:r>
          </a:p>
          <a:p>
            <a:pPr marL="342900" indent="-342900">
              <a:buFont typeface="Wingdings" panose="05000000000000000000" pitchFamily="2" charset="2"/>
              <a:buChar char="Ø"/>
            </a:pPr>
            <a:r>
              <a:rPr lang="en-US" sz="2100" dirty="0">
                <a:solidFill>
                  <a:schemeClr val="bg1"/>
                </a:solidFill>
              </a:rPr>
              <a:t>Jenkins and Terraform integration</a:t>
            </a:r>
          </a:p>
          <a:p>
            <a:pPr marL="342900" indent="-342900">
              <a:buFont typeface="Wingdings" panose="05000000000000000000" pitchFamily="2" charset="2"/>
              <a:buChar char="Ø"/>
            </a:pPr>
            <a:r>
              <a:rPr lang="en-US" sz="2100" b="1" dirty="0">
                <a:solidFill>
                  <a:srgbClr val="00B050"/>
                </a:solidFill>
              </a:rPr>
              <a:t>How to convert AWS Architecture to IaaC with example?</a:t>
            </a:r>
          </a:p>
          <a:p>
            <a:r>
              <a:rPr lang="en-US" sz="2100" b="1" dirty="0">
                <a:solidFill>
                  <a:srgbClr val="FF0000"/>
                </a:solidFill>
              </a:rPr>
              <a:t>Note: All this will be done in AWS</a:t>
            </a:r>
          </a:p>
          <a:p>
            <a:endParaRPr lang="en-US" sz="2100" dirty="0">
              <a:solidFill>
                <a:schemeClr val="bg1"/>
              </a:solidFill>
            </a:endParaRPr>
          </a:p>
        </p:txBody>
      </p:sp>
    </p:spTree>
    <p:extLst>
      <p:ext uri="{BB962C8B-B14F-4D97-AF65-F5344CB8AC3E}">
        <p14:creationId xmlns:p14="http://schemas.microsoft.com/office/powerpoint/2010/main" val="1649877287"/>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2.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3.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4.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docProps/app.xml><?xml version="1.0" encoding="utf-8"?>
<Properties xmlns="http://schemas.openxmlformats.org/officeDocument/2006/extended-properties" xmlns:vt="http://schemas.openxmlformats.org/officeDocument/2006/docPropsVTypes">
  <Template/>
  <TotalTime>12443</TotalTime>
  <Words>864</Words>
  <Application>Microsoft Office PowerPoint</Application>
  <PresentationFormat>Widescreen</PresentationFormat>
  <Paragraphs>181</Paragraphs>
  <Slides>22</Slides>
  <Notes>11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8" baseType="lpstr">
      <vt:lpstr>Calibri</vt:lpstr>
      <vt:lpstr>Century Gothic</vt:lpstr>
      <vt:lpstr>Wingdings</vt:lpstr>
      <vt:lpstr>Wingdings 3</vt:lpstr>
      <vt:lpstr>Slice</vt:lpstr>
      <vt:lpstr>Bitmap Image</vt:lpstr>
      <vt:lpstr>PowerPoint Presentation</vt:lpstr>
      <vt:lpstr>What is Terraform?</vt:lpstr>
      <vt:lpstr>The key features of Terraform</vt:lpstr>
      <vt:lpstr>Why Terrafomr?</vt:lpstr>
      <vt:lpstr>Terrafomr Vs Others</vt:lpstr>
      <vt:lpstr>Terrafomr in XebiaLabs</vt:lpstr>
      <vt:lpstr>Terraform will paly vital roles for infra. provisioning </vt:lpstr>
      <vt:lpstr>What we are going to learn?</vt:lpstr>
      <vt:lpstr>What we are going to learn?</vt:lpstr>
      <vt:lpstr>Verifying the Installation </vt:lpstr>
      <vt:lpstr>Terraform Common commands</vt:lpstr>
      <vt:lpstr>Terraform Common commands</vt:lpstr>
      <vt:lpstr>example.tf </vt:lpstr>
      <vt:lpstr>On-premises vs Cloud</vt:lpstr>
      <vt:lpstr>AWS, region &amp; Az’s</vt:lpstr>
      <vt:lpstr>AWS, region &amp; Az’s</vt:lpstr>
      <vt:lpstr>AWS, AWS VPC</vt:lpstr>
      <vt:lpstr>AWS, VPC with HA</vt:lpstr>
      <vt:lpstr>AWS AZ’s</vt:lpstr>
      <vt:lpstr>AWS Services</vt:lpstr>
      <vt:lpstr>AWS, VPC with HA</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Cloud solution for AWSomeTrips</dc:title>
  <dc:creator>vinod.k</dc:creator>
  <cp:lastModifiedBy>Training</cp:lastModifiedBy>
  <cp:revision>338</cp:revision>
  <dcterms:created xsi:type="dcterms:W3CDTF">2018-04-05T06:53:35Z</dcterms:created>
  <dcterms:modified xsi:type="dcterms:W3CDTF">2020-05-04T05:26:06Z</dcterms:modified>
</cp:coreProperties>
</file>